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7" r:id="rId2"/>
    <p:sldId id="4166" r:id="rId3"/>
    <p:sldId id="4164" r:id="rId4"/>
    <p:sldId id="4150" r:id="rId5"/>
    <p:sldId id="4165" r:id="rId6"/>
    <p:sldId id="1158" r:id="rId7"/>
    <p:sldId id="1157" r:id="rId8"/>
    <p:sldId id="4170" r:id="rId9"/>
    <p:sldId id="4157" r:id="rId10"/>
    <p:sldId id="4152" r:id="rId11"/>
    <p:sldId id="4151" r:id="rId12"/>
    <p:sldId id="887" r:id="rId13"/>
    <p:sldId id="4153" r:id="rId14"/>
    <p:sldId id="4171" r:id="rId15"/>
    <p:sldId id="4173" r:id="rId16"/>
    <p:sldId id="4178" r:id="rId17"/>
    <p:sldId id="4176" r:id="rId18"/>
    <p:sldId id="4156" r:id="rId19"/>
    <p:sldId id="4172" r:id="rId20"/>
    <p:sldId id="258" r:id="rId21"/>
    <p:sldId id="4154" r:id="rId22"/>
    <p:sldId id="4155" r:id="rId23"/>
    <p:sldId id="278" r:id="rId24"/>
    <p:sldId id="4158" r:id="rId25"/>
    <p:sldId id="4159" r:id="rId26"/>
    <p:sldId id="1232" r:id="rId27"/>
    <p:sldId id="4175" r:id="rId28"/>
    <p:sldId id="4162" r:id="rId29"/>
    <p:sldId id="256" r:id="rId30"/>
    <p:sldId id="4169" r:id="rId31"/>
    <p:sldId id="4174" r:id="rId32"/>
    <p:sldId id="1165" r:id="rId33"/>
    <p:sldId id="4177" r:id="rId34"/>
    <p:sldId id="4163" r:id="rId35"/>
    <p:sldId id="302" r:id="rId36"/>
    <p:sldId id="303" r:id="rId37"/>
    <p:sldId id="4168" r:id="rId38"/>
    <p:sldId id="4167" r:id="rId39"/>
    <p:sldId id="34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681" autoAdjust="0"/>
  </p:normalViewPr>
  <p:slideViewPr>
    <p:cSldViewPr snapToGrid="0">
      <p:cViewPr varScale="1">
        <p:scale>
          <a:sx n="109" d="100"/>
          <a:sy n="109" d="100"/>
        </p:scale>
        <p:origin x="10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BA3E-A9F3-4AA9-8B9F-6A8C118949E7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2444F-05D1-42EF-8F89-FA9AAFE5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8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2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9535-E2FC-49C9-D016-8E2071F3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0F2A19-73C5-A24F-1250-ECED8DCF0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918C31-88FC-95DA-2D6B-C7D54A67F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D1A3A-1FFB-E3CD-9552-2B25F3BAC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1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E8CE-A423-405A-A43A-4221B919A0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8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https://support.postgrespro.ru/issues/TAR-905388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Итог: Когда НЕ стоит использовать </a:t>
            </a:r>
            <a:r>
              <a:rPr lang="ru-RU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полной поддержки ACID-совместимости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сложных транзакций.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любит много сложных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JOIN`ов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между большими таблицами.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любит высококонкурентный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 тысячами простых запросов в секунду.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встроенных механизмов бэкапа и репликации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управления и настройки Много параметров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Частые обновления и удаления отдельных записей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(OLTP-сценарии).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Простой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(Create, Read, Update, Delete)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Распределенность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(разворачивание на нескольких нодах) использовать на практике не получается, нет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redistribution motion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операций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они работать будут некорректно.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Операции соединения таблиц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реализованы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Парсер запросов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изменяет порядок таблиц в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ожидает запросы, начиная с таблицы фактов и далее по убыванию кардинальности.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при вставке кол-во строк более, чем помещаются в один блок. Если вставляется более, чем 1 блок строк, нужно контролировать вручную успешность завершения команды.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сложности по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Zookeeper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работы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среде для поддерживания транзакций и подобных вставок строк. 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особенность работы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nullable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колонками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них создается дополнительный столбец + ресурсы обработки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Недостатки, связанные с моделью данных и запросами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полноценной поддержки транзакций (ACID).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Это, пожалуй, самый главный недостаток для тех, кто привык к классическим реляционным БД.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 традиционных транзакций с BEGIN/COMMIT и откатом изменений. Вставки данных (INSERT) являются атомарными в пределах одной партии, но вы не можете сделать несколько связанных изменений и откатить их все вместе в случае ошибки.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Плохая поддержка точечных обновлений и удалений (UPDATE/DELETE).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операции не являются типичными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крайне неэффективны. Они реализованы как мутации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которые асинхронно перезаписывают целые куски данных (куски) на диске. Это тяжелые и медленные операции, которые не предназначены для частого использования.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создан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апенд-онли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append-only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Слабые возможности JOIN.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предназначен для сложных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джойнов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большими таблицами. Рекомендуемая практика 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денормализация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и использование "широких" таблиц. Большие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JOIN`ы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выполняться очень долго и потреблять много ресурсов. Для соединений обычно используются не реляционные связи, а заранее подготовленные словари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dictionaries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поддержки оконных функций (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 том виде, в каком они есть в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MySQL 8+.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 некоторые возможности оконных функций появились в последних версиях (например, 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rowNumberInBlock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их поддержка все еще сильно ограничена по сравнению с другими СУБД.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Операционные и административные недостатки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настоящего первичного ключа (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 "первичный ключ", который вы объявляете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является уникальным идентификатором в классическом понимании. Он не гарантирует уникальности строк и используется в основном для сортировки данных на диске и быстрой выборки по диапазону значений.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управления и настройки "из коробки".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раскрыть всю мощь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его необходимо тщательно настраивать под конкретную нагрузку и железо. Существует сотни конфигурационных параметров, влияющих на производительность. База по умолчанию может работать не оптимально.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встроенных механизмов бэкапа и репликации "в один клик".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некоторых других баз данных, здесь нет простой команды BACKUP DATABASE. Резервное копирование требует организации процессов с использованием сторонних инструментов (например, 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clickhouse-backup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или ручного копирования файлов данных с учетом репликации.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Высокое потребление ресурсов.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Память: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потреблять огромное количество оперативной памяти для обработки больших запросов, особенно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агрегации или сортировки.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Диск I/O: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Так как данные постоянно считываются с диска для обработки запросов, требуется быстрая дисковая подсистема (предпочтительно SSD).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CPU: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Запросы активно используют CPU для параллельной обработки данных.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Ограничения и особенности работы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настоящего индекса типа B-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Вместо этого используется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скип-индекс (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менее универсален. Его эффективность сильно зависит от данных и типа запроса.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с высококонкурентными точечными запросами (OLTP).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является OLTP-базой. Он плохо справляется с большим количеством коротких запросов на выборку или изменение одной записи (например, SELECT * FROM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123). Его стихия — это несколько тяжелых аналитических запросов, которые сканируют миллионы строк.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Ограниченная поддержка типов данных.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нет встроенной поддержки для работы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геospatial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-данными (хотя есть сторонние плагины) или для сложных структур, как JSON, в том виде, в каком это реализовано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в освоении.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Ментальная модель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ClickHouse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сильно отличается от моделей классических реляционных баз. Необходимо понимать такие концепции, как движки таблиц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партиционирование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шардирование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порядок ключей, чтобы использовать систему эффективно.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2444F-05D1-42EF-8F89-FA9AAFE589E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FB665-C4CC-482D-88A6-C1FA2DD9D7A8}" type="slidenum">
              <a:rPr lang="en-US"/>
              <a:pPr/>
              <a:t>39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8975"/>
            <a:ext cx="6088062" cy="3425825"/>
          </a:xfrm>
          <a:ln w="12700" cap="flat">
            <a:solidFill>
              <a:schemeClr val="tx1"/>
            </a:solidFill>
          </a:ln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5277"/>
            <a:ext cx="5028370" cy="4110734"/>
          </a:xfrm>
          <a:ln>
            <a:noFill/>
          </a:ln>
        </p:spPr>
        <p:txBody>
          <a:bodyPr lIns="92042" tIns="46022" rIns="92042" bIns="46022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B7A4A-40C6-6098-517C-FC802ACCA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03BE6A-E279-F071-A939-DDCD1E78C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BDA1E-B722-BD35-7BEC-C9B90E11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2435B-D5C4-EA87-897A-546FFA7F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BEB37-A458-9F25-2F2F-022EC39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1D130-FF1E-D402-7A01-2ACD650C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A68387-0589-B6D9-5991-6E5DB9269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92BB5-B220-DF48-78FC-84FBFBF6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0A649-8B32-6A79-AE6A-06D614B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DD65F-BE4C-6A42-CC84-68672BB5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5F6086-7296-6EC2-CFB1-86F986B5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C1DBB1-E9F8-DD7A-60FE-3A0D77CEE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DD19D-99FA-00DA-6A68-9B515DF0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B7207-6A17-B0D5-42E4-47A9BBFD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DD53C-8881-4B6F-9C34-BE106240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8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D7AE08B6-8B3A-AF3E-F8B1-AD4C9B80B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035" y="772002"/>
            <a:ext cx="5488202" cy="9510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>
                <a:solidFill>
                  <a:srgbClr val="001B7E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8556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+ буллет-поинты (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358" y="381615"/>
            <a:ext cx="1476001" cy="36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Рисунок 9" descr="Рисунок 9"/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flipV="1">
            <a:off x="6180040" y="-899982"/>
            <a:ext cx="4809639" cy="480963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Рисунок 38"/>
          <p:cNvSpPr>
            <a:spLocks noGrp="1"/>
          </p:cNvSpPr>
          <p:nvPr>
            <p:ph type="pic" sz="half" idx="21"/>
          </p:nvPr>
        </p:nvSpPr>
        <p:spPr>
          <a:xfrm>
            <a:off x="7297648" y="1952269"/>
            <a:ext cx="4352498" cy="43558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1205" y="1952269"/>
            <a:ext cx="5393521" cy="404101"/>
          </a:xfrm>
          <a:prstGeom prst="rect">
            <a:avLst/>
          </a:prstGeom>
        </p:spPr>
        <p:txBody>
          <a:bodyPr anchor="ctr"/>
          <a:lstStyle>
            <a:lvl1pPr marL="311150" indent="-311150">
              <a:spcBef>
                <a:spcPts val="0"/>
              </a:spcBef>
              <a:buSzPct val="100000"/>
              <a:buChar char="▪"/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indent="357188">
              <a:spcBef>
                <a:spcPts val="0"/>
              </a:spcBef>
              <a:buSzTx/>
              <a:buFont typeface="Wingdings"/>
              <a:buNone/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120139" indent="-205739">
              <a:spcBef>
                <a:spcPts val="0"/>
              </a:spcBef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600200" indent="-228600">
              <a:spcBef>
                <a:spcPts val="0"/>
              </a:spcBef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057400" indent="-228600">
              <a:spcBef>
                <a:spcPts val="0"/>
              </a:spcBef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Подзаголовок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6" name="Текст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1205" y="2375900"/>
            <a:ext cx="5393521" cy="794721"/>
          </a:xfrm>
          <a:prstGeom prst="rect">
            <a:avLst/>
          </a:prstGeom>
        </p:spPr>
        <p:txBody>
          <a:bodyPr/>
          <a:lstStyle>
            <a:lvl1pPr marL="46038" indent="265111">
              <a:spcBef>
                <a:spcPts val="0"/>
              </a:spcBef>
              <a:defRPr>
                <a:solidFill>
                  <a:srgbClr val="142D99"/>
                </a:solidFill>
              </a:defRPr>
            </a:lvl1pPr>
          </a:lstStyle>
          <a:p>
            <a:r>
              <a:t>Основной текст</a:t>
            </a:r>
          </a:p>
        </p:txBody>
      </p:sp>
      <p:sp>
        <p:nvSpPr>
          <p:cNvPr id="277" name="Текст 17"/>
          <p:cNvSpPr>
            <a:spLocks noGrp="1"/>
          </p:cNvSpPr>
          <p:nvPr>
            <p:ph type="body" sz="quarter" idx="23" hasCustomPrompt="1"/>
          </p:nvPr>
        </p:nvSpPr>
        <p:spPr>
          <a:xfrm>
            <a:off x="521205" y="3515295"/>
            <a:ext cx="5393521" cy="404101"/>
          </a:xfrm>
          <a:prstGeom prst="rect">
            <a:avLst/>
          </a:prstGeom>
        </p:spPr>
        <p:txBody>
          <a:bodyPr anchor="ctr"/>
          <a:lstStyle>
            <a:lvl1pPr marL="311150" indent="-311150">
              <a:spcBef>
                <a:spcPts val="0"/>
              </a:spcBef>
              <a:buSzPct val="100000"/>
              <a:buChar char="▪"/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t>Подзаголовок</a:t>
            </a:r>
          </a:p>
        </p:txBody>
      </p:sp>
      <p:sp>
        <p:nvSpPr>
          <p:cNvPr id="278" name="Текст 19"/>
          <p:cNvSpPr>
            <a:spLocks noGrp="1"/>
          </p:cNvSpPr>
          <p:nvPr>
            <p:ph type="body" sz="quarter" idx="24" hasCustomPrompt="1"/>
          </p:nvPr>
        </p:nvSpPr>
        <p:spPr>
          <a:xfrm>
            <a:off x="521205" y="3938927"/>
            <a:ext cx="5393521" cy="794721"/>
          </a:xfrm>
          <a:prstGeom prst="rect">
            <a:avLst/>
          </a:prstGeom>
        </p:spPr>
        <p:txBody>
          <a:bodyPr/>
          <a:lstStyle>
            <a:lvl1pPr marL="46038" indent="265111">
              <a:spcBef>
                <a:spcPts val="0"/>
              </a:spcBef>
              <a:defRPr>
                <a:solidFill>
                  <a:srgbClr val="142D99"/>
                </a:solidFill>
              </a:defRPr>
            </a:lvl1pPr>
          </a:lstStyle>
          <a:p>
            <a:r>
              <a:t>Основной текст</a:t>
            </a:r>
          </a:p>
        </p:txBody>
      </p:sp>
      <p:sp>
        <p:nvSpPr>
          <p:cNvPr id="279" name="Текст 17"/>
          <p:cNvSpPr>
            <a:spLocks noGrp="1"/>
          </p:cNvSpPr>
          <p:nvPr>
            <p:ph type="body" sz="quarter" idx="25" hasCustomPrompt="1"/>
          </p:nvPr>
        </p:nvSpPr>
        <p:spPr>
          <a:xfrm>
            <a:off x="521205" y="5089728"/>
            <a:ext cx="5393521" cy="404101"/>
          </a:xfrm>
          <a:prstGeom prst="rect">
            <a:avLst/>
          </a:prstGeom>
        </p:spPr>
        <p:txBody>
          <a:bodyPr anchor="ctr"/>
          <a:lstStyle>
            <a:lvl1pPr marL="311150" indent="-311150">
              <a:spcBef>
                <a:spcPts val="0"/>
              </a:spcBef>
              <a:buSzPct val="100000"/>
              <a:buChar char="▪"/>
              <a:defRPr sz="1800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t>Подзаголовок</a:t>
            </a:r>
          </a:p>
        </p:txBody>
      </p:sp>
      <p:sp>
        <p:nvSpPr>
          <p:cNvPr id="280" name="Текст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1205" y="5513359"/>
            <a:ext cx="5393521" cy="794721"/>
          </a:xfrm>
          <a:prstGeom prst="rect">
            <a:avLst/>
          </a:prstGeom>
        </p:spPr>
        <p:txBody>
          <a:bodyPr/>
          <a:lstStyle>
            <a:lvl1pPr marL="46038" indent="265111">
              <a:spcBef>
                <a:spcPts val="0"/>
              </a:spcBef>
              <a:defRPr>
                <a:solidFill>
                  <a:srgbClr val="142D99"/>
                </a:solidFill>
              </a:defRPr>
            </a:lvl1pPr>
          </a:lstStyle>
          <a:p>
            <a:r>
              <a:t>Основной текст</a:t>
            </a:r>
          </a:p>
        </p:txBody>
      </p:sp>
      <p:sp>
        <p:nvSpPr>
          <p:cNvPr id="281" name="Заголовокзаголовок"/>
          <p:cNvSpPr txBox="1">
            <a:spLocks noGrp="1"/>
          </p:cNvSpPr>
          <p:nvPr>
            <p:ph type="title" hasCustomPrompt="1"/>
          </p:nvPr>
        </p:nvSpPr>
        <p:spPr>
          <a:xfrm>
            <a:off x="523513" y="758499"/>
            <a:ext cx="5391213" cy="87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2D99"/>
                </a:solidFill>
              </a:defRPr>
            </a:lvl1pPr>
          </a:lstStyle>
          <a:p>
            <a:r>
              <a:t>Заголовокзаголовок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2054" y="6424136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142D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4891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FDBFC-495F-45A7-B6B6-A9D897EA35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1767" y="483504"/>
            <a:ext cx="10291103" cy="705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31767" y="1188720"/>
            <a:ext cx="11238808" cy="5185778"/>
          </a:xfrm>
        </p:spPr>
        <p:txBody>
          <a:bodyPr/>
          <a:lstStyle>
            <a:lvl1pPr>
              <a:spcBef>
                <a:spcPts val="0"/>
              </a:spcBef>
              <a:defRPr sz="2000" baseline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600" baseline="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 baseline="0">
                <a:solidFill>
                  <a:srgbClr val="000000"/>
                </a:solidFill>
              </a:defRPr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861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0ED874-45A1-2072-19F0-491091E47E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2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1DFC16-1D49-6EDB-32BF-1522F06F6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2" y="527967"/>
            <a:ext cx="3384000" cy="830608"/>
          </a:xfrm>
          <a:prstGeom prst="rect">
            <a:avLst/>
          </a:prstGeom>
        </p:spPr>
      </p:pic>
      <p:sp>
        <p:nvSpPr>
          <p:cNvPr id="28" name="Текст 8">
            <a:extLst>
              <a:ext uri="{FF2B5EF4-FFF2-40B4-BE49-F238E27FC236}">
                <a16:creationId xmlns:a16="http://schemas.microsoft.com/office/drawing/2014/main" id="{00D0C163-3772-8760-0030-6212A9D75C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952" y="2203132"/>
            <a:ext cx="7779774" cy="8956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ru-RU" sz="5800" i="0" dirty="0">
                <a:solidFill>
                  <a:schemeClr val="bg1"/>
                </a:solidFill>
                <a:ea typeface="Roboto Medium" panose="02000000000000000000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4C782315-3C27-0E3A-3C11-BFAF0EAF09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984" y="3130699"/>
            <a:ext cx="7779774" cy="563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400" b="0" i="0" dirty="0">
                <a:solidFill>
                  <a:schemeClr val="bg1"/>
                </a:solidFill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ru-RU" dirty="0">
                <a:latin typeface="+mj-lt"/>
              </a:rPr>
              <a:t>Подзаголовок</a:t>
            </a:r>
          </a:p>
        </p:txBody>
      </p:sp>
      <p:sp>
        <p:nvSpPr>
          <p:cNvPr id="31" name="Текст 17">
            <a:extLst>
              <a:ext uri="{FF2B5EF4-FFF2-40B4-BE49-F238E27FC236}">
                <a16:creationId xmlns:a16="http://schemas.microsoft.com/office/drawing/2014/main" id="{1433E52D-FC8D-B9A6-8E00-D62E6E8CB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143" y="4047666"/>
            <a:ext cx="5558857" cy="4402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z="1600" dirty="0"/>
              <a:t>Фамилия Имя Отчество</a:t>
            </a:r>
          </a:p>
        </p:txBody>
      </p:sp>
      <p:sp>
        <p:nvSpPr>
          <p:cNvPr id="33" name="Текст 17">
            <a:extLst>
              <a:ext uri="{FF2B5EF4-FFF2-40B4-BE49-F238E27FC236}">
                <a16:creationId xmlns:a16="http://schemas.microsoft.com/office/drawing/2014/main" id="{CB45C558-A477-A6A1-3B1C-AA49DB1587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43" y="4368536"/>
            <a:ext cx="5558857" cy="4402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z="1600" dirty="0"/>
              <a:t>ХХ.ХХ.2025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48825-27DC-FD98-01D5-5F0D5BC752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r="26156"/>
          <a:stretch/>
        </p:blipFill>
        <p:spPr>
          <a:xfrm>
            <a:off x="8675649" y="0"/>
            <a:ext cx="328188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DE85D8-D037-9587-FA4E-276636C524FE}"/>
              </a:ext>
            </a:extLst>
          </p:cNvPr>
          <p:cNvSpPr/>
          <p:nvPr userDrawn="1"/>
        </p:nvSpPr>
        <p:spPr>
          <a:xfrm>
            <a:off x="8675649" y="0"/>
            <a:ext cx="351635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4020">
          <p15:clr>
            <a:srgbClr val="FBAE40"/>
          </p15:clr>
        </p15:guide>
        <p15:guide id="10" pos="223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6FA850C-C749-4A60-2188-42D01A13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530" y="6412105"/>
            <a:ext cx="51547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A44D7BC-A408-8747-A9EC-2C4E39BC6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DBB7F1-6723-B9DA-2DA4-CAD8197025E2}"/>
              </a:ext>
            </a:extLst>
          </p:cNvPr>
          <p:cNvSpPr/>
          <p:nvPr/>
        </p:nvSpPr>
        <p:spPr>
          <a:xfrm>
            <a:off x="0" y="0"/>
            <a:ext cx="5633298" cy="6858000"/>
          </a:xfrm>
          <a:prstGeom prst="rect">
            <a:avLst/>
          </a:prstGeom>
          <a:solidFill>
            <a:srgbClr val="142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6D0C12E1-7D54-4939-D464-8576B6C31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41305"/>
            <a:ext cx="4347872" cy="8784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C387E55B-43B2-7174-C703-1E4927D978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205" y="1952269"/>
            <a:ext cx="4796383" cy="404100"/>
          </a:xfrm>
          <a:prstGeom prst="rect">
            <a:avLst/>
          </a:prstGeom>
        </p:spPr>
        <p:txBody>
          <a:bodyPr anchor="ctr"/>
          <a:lstStyle>
            <a:lvl1pPr marL="311150" indent="-311150">
              <a:buFont typeface="Wingdings" pitchFamily="2" charset="2"/>
              <a:buChar char="§"/>
              <a:tabLst/>
              <a:defRPr sz="1800" b="0" i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defRPr>
            </a:lvl1pPr>
            <a:lvl2pPr marL="357188" indent="0">
              <a:buNone/>
              <a:tabLst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9">
            <a:extLst>
              <a:ext uri="{FF2B5EF4-FFF2-40B4-BE49-F238E27FC236}">
                <a16:creationId xmlns:a16="http://schemas.microsoft.com/office/drawing/2014/main" id="{9F30A76F-CFBC-ED5D-1484-ECF135E22F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1205" y="2375901"/>
            <a:ext cx="4796383" cy="794720"/>
          </a:xfrm>
          <a:prstGeom prst="rect">
            <a:avLst/>
          </a:prstGeom>
        </p:spPr>
        <p:txBody>
          <a:bodyPr/>
          <a:lstStyle>
            <a:lvl1pPr marL="357188" indent="-46038">
              <a:spcBef>
                <a:spcPts val="150"/>
              </a:spcBef>
              <a:spcAft>
                <a:spcPts val="150"/>
              </a:spcAft>
              <a:buNone/>
              <a:tabLst/>
              <a:defRPr sz="14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11F597C8-9B14-0007-F623-AA35E803E8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205" y="3515295"/>
            <a:ext cx="4796383" cy="404100"/>
          </a:xfrm>
          <a:prstGeom prst="rect">
            <a:avLst/>
          </a:prstGeom>
        </p:spPr>
        <p:txBody>
          <a:bodyPr anchor="ctr"/>
          <a:lstStyle>
            <a:lvl1pPr marL="311150" indent="-311150">
              <a:buFont typeface="Wingdings" pitchFamily="2" charset="2"/>
              <a:buChar char="§"/>
              <a:tabLst/>
              <a:defRPr sz="1800" b="0" i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defRPr>
            </a:lvl1pPr>
            <a:lvl2pPr marL="357188" indent="0">
              <a:buNone/>
              <a:tabLst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19">
            <a:extLst>
              <a:ext uri="{FF2B5EF4-FFF2-40B4-BE49-F238E27FC236}">
                <a16:creationId xmlns:a16="http://schemas.microsoft.com/office/drawing/2014/main" id="{E78752FB-DF40-BEAF-8655-FBC3104B6D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1205" y="3938927"/>
            <a:ext cx="4796383" cy="794720"/>
          </a:xfrm>
          <a:prstGeom prst="rect">
            <a:avLst/>
          </a:prstGeom>
        </p:spPr>
        <p:txBody>
          <a:bodyPr/>
          <a:lstStyle>
            <a:lvl1pPr marL="357188" indent="-46038">
              <a:spcBef>
                <a:spcPts val="150"/>
              </a:spcBef>
              <a:spcAft>
                <a:spcPts val="150"/>
              </a:spcAft>
              <a:buNone/>
              <a:tabLst/>
              <a:defRPr sz="14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5B40822-D0EA-9516-1A18-972F1523FE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205" y="5089728"/>
            <a:ext cx="4796383" cy="404100"/>
          </a:xfrm>
          <a:prstGeom prst="rect">
            <a:avLst/>
          </a:prstGeom>
        </p:spPr>
        <p:txBody>
          <a:bodyPr anchor="ctr"/>
          <a:lstStyle>
            <a:lvl1pPr marL="311150" indent="-311150">
              <a:buFont typeface="Wingdings" pitchFamily="2" charset="2"/>
              <a:buChar char="§"/>
              <a:tabLst/>
              <a:defRPr sz="1800" b="0" i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defRPr>
            </a:lvl1pPr>
            <a:lvl2pPr marL="357188" indent="0">
              <a:buNone/>
              <a:tabLst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9">
            <a:extLst>
              <a:ext uri="{FF2B5EF4-FFF2-40B4-BE49-F238E27FC236}">
                <a16:creationId xmlns:a16="http://schemas.microsoft.com/office/drawing/2014/main" id="{0E592ABB-E52F-9C38-5911-01D5FEF528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1205" y="5513360"/>
            <a:ext cx="4796383" cy="794720"/>
          </a:xfrm>
          <a:prstGeom prst="rect">
            <a:avLst/>
          </a:prstGeom>
        </p:spPr>
        <p:txBody>
          <a:bodyPr/>
          <a:lstStyle>
            <a:lvl1pPr marL="357188" indent="-46038">
              <a:spcBef>
                <a:spcPts val="150"/>
              </a:spcBef>
              <a:spcAft>
                <a:spcPts val="150"/>
              </a:spcAft>
              <a:buNone/>
              <a:tabLst/>
              <a:defRPr sz="14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1" name="Диаграмма 20">
            <a:extLst>
              <a:ext uri="{FF2B5EF4-FFF2-40B4-BE49-F238E27FC236}">
                <a16:creationId xmlns:a16="http://schemas.microsoft.com/office/drawing/2014/main" id="{B428650B-8B42-287B-EC45-3251AC5B9113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6096000" y="1089025"/>
            <a:ext cx="5426075" cy="52197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246760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41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3071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5DA70-AC20-BE82-D859-BA930B77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069B7-4B57-C22C-7362-D7385FD7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D5D99-8B17-2CC7-02EE-CEB718FF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788BD-0BDA-FB6F-0689-C86062B4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3A082-3E20-413D-072D-E5994645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1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5FBF8-807B-5FF5-827C-BE68619F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186D8-817B-6427-2DAD-B2A7E8E9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B565A-2E27-6894-B70B-37D7DC20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2DF4B-3D41-28F6-0E95-F4DE3BD7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350F4-1072-1538-8574-972BB5D3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0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7E408-9A02-6EAC-2BF5-A82055F1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099B0-B978-DE16-6A75-ED1E2758B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FF730-49EA-7A00-F2FF-DB5CFE740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7175D-F2B6-775F-5948-6D78AA50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F51A34-B9BF-3C88-6D46-7E0470B8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97C0D5-2858-FE61-407A-BDDEC95A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3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8C73E-C2BA-4AE8-A4AB-A61DA956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7B601E-C39F-8FF7-6CAA-2A9C5D0E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94260F-8322-0265-4FDA-B29E94E96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4F4A1F-2DA8-9800-E4AA-1BDFAE7FD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231E9F-08F2-0DAC-FC31-D45F99542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3305D4-3678-4AF2-4239-13BBABE0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CB7D88-E56B-1A25-0D72-F7E21DF7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3B5ED7-8729-1F5D-202B-9763C676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7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A865-A03B-4678-0725-4216F79A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ECB21D-D8A1-47E8-B82C-6D98799B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1C8F37-E834-D810-E8A5-1782CBFA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F9A677-0E1C-1421-817B-214AD14B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8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41D8D3-F3F4-4EF9-EA98-64476702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B4E46-E336-53A4-BC18-0D824BAC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617A8F-FAD5-9F5D-8A65-957FE6D9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4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5BA5-1774-71C8-232E-02BFB73D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94127-F1FC-3613-1682-96452CA8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08DA0-53A8-1EAC-18EE-09AF1A3E5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CF003A-C269-1FAD-4631-2BFBE1DF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B7211-8EDC-A9F2-3B61-204CCA9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5DD8C-FD47-173E-B3AC-A5A7A2C0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5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BBDA1-58AF-FA4B-EC13-BAC24018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55BDF3-25D3-71C2-FA88-52B4B994C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66FBD5-57D5-8B73-796F-792CA3F9B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1A217-EDF3-9B32-C478-642E88C0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A03026-56EA-F09C-3932-F88FF2A0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774C0-E707-4BBE-15C9-182E69ED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66DE4-D7FB-1181-DA1D-2E57F62A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41144F-2476-FA09-EC7A-D3500A40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EA620-B177-EB6A-57B6-B30408038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795F12-0C3D-431E-8A50-BADCD6155518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721D9-0BF2-61B3-F85A-55C56384B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227C-1538-0104-710A-741CFD4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05E09-F3AC-4B2E-9E39-6A0F032D9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976D126-DDAC-C9E4-C844-963051AD8B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716" y="2935287"/>
            <a:ext cx="7959953" cy="563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800" dirty="0"/>
              <a:t>Стратегия</a:t>
            </a:r>
            <a:r>
              <a:rPr lang="en-US" sz="5800" dirty="0"/>
              <a:t> </a:t>
            </a:r>
            <a:r>
              <a:rPr lang="ru-RU" sz="5800" dirty="0"/>
              <a:t>движения к универсальной СУБД (</a:t>
            </a:r>
            <a:r>
              <a:rPr lang="en-US" sz="5800" dirty="0"/>
              <a:t>OLTP/OLAP/HTAP)</a:t>
            </a:r>
            <a:endParaRPr lang="ru-RU" sz="5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ED2F4-1D20-2634-1B4E-6E34E9C33A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143" y="5313680"/>
            <a:ext cx="5558857" cy="117855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Gilroy" pitchFamily="2" charset="0"/>
                <a:ea typeface="Montserrat" charset="0"/>
                <a:cs typeface="Montserrat" charset="0"/>
              </a:rPr>
              <a:t>Марк Ривкин</a:t>
            </a:r>
          </a:p>
          <a:p>
            <a:r>
              <a:rPr lang="ru-RU" dirty="0">
                <a:latin typeface="Gilroy" pitchFamily="2" charset="0"/>
                <a:ea typeface="Montserrat" charset="0"/>
                <a:cs typeface="Montserrat" charset="0"/>
              </a:rPr>
              <a:t>Начальник отдела технического консалтинга,  Постгрес Про</a:t>
            </a:r>
            <a:endParaRPr lang="en-US" dirty="0">
              <a:latin typeface="Gilroy" pitchFamily="2" charset="0"/>
              <a:ea typeface="Montserrat" charset="0"/>
              <a:cs typeface="Montserrat" charset="0"/>
            </a:endParaRPr>
          </a:p>
          <a:p>
            <a:r>
              <a:rPr lang="en-US" dirty="0">
                <a:latin typeface="Gilroy" pitchFamily="2" charset="0"/>
                <a:ea typeface="Montserrat" charset="0"/>
                <a:cs typeface="Montserrat" charset="0"/>
              </a:rPr>
              <a:t>m.rivkin@postgrespro.ru</a:t>
            </a:r>
            <a:endParaRPr lang="ru-RU" dirty="0">
              <a:latin typeface="Gilroy" pitchFamily="2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4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Postgres Pro Enterprise  +  AXE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98" y="1719363"/>
            <a:ext cx="6118051" cy="466426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Parquet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идеальна для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OLAP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Паркетные файлы быстры т к читаются не все строки и не все колонки + сжатие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 е малый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I/O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(сжатие в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50 раз в пилоте)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параллелизм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Файлы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parquet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создаются из таблиц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Postgres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утилиты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ProCopy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команды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COPY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 млн записей преобразуются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Parquet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 8 сек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автоматически строить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view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Postgres Pro,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ссылающуюся 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Parquet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число, Шрифт">
            <a:extLst>
              <a:ext uri="{FF2B5EF4-FFF2-40B4-BE49-F238E27FC236}">
                <a16:creationId xmlns:a16="http://schemas.microsoft.com/office/drawing/2014/main" id="{6E56344B-D097-7544-2A9D-F3052F05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9" y="1610111"/>
            <a:ext cx="6439449" cy="48827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Postgres Pro Enterprise  +  </a:t>
            </a:r>
            <a:r>
              <a:rPr lang="en-US" b="1" dirty="0" err="1">
                <a:solidFill>
                  <a:srgbClr val="0070C0"/>
                </a:solidFill>
              </a:rPr>
              <a:t>pgpro_AXE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316" y="1876690"/>
            <a:ext cx="7643673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Pgpro_axe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к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Postgres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 Enterprise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том же компьютере, что и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Postgres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Единая точка входа и единый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SQL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Postgres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хранятся как обычно, данные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AXE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паркетных файлах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S3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локально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Запрос может быть к тем или иным таблицам или смешанный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оптимизатора запросов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масштабирования аналитики можно создавать доп узлы с пустой БД,  они работают только с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parquet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A3E22A-2A04-F451-8ADF-A060005AFA69}"/>
              </a:ext>
            </a:extLst>
          </p:cNvPr>
          <p:cNvSpPr/>
          <p:nvPr/>
        </p:nvSpPr>
        <p:spPr>
          <a:xfrm>
            <a:off x="8296132" y="3110349"/>
            <a:ext cx="2516863" cy="1269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DCED0E2-7780-1691-3F26-78CFC58756C4}"/>
              </a:ext>
            </a:extLst>
          </p:cNvPr>
          <p:cNvGrpSpPr/>
          <p:nvPr/>
        </p:nvGrpSpPr>
        <p:grpSpPr>
          <a:xfrm>
            <a:off x="8427050" y="3271164"/>
            <a:ext cx="957364" cy="1053610"/>
            <a:chOff x="8019016" y="1712556"/>
            <a:chExt cx="1958400" cy="2609279"/>
          </a:xfrm>
        </p:grpSpPr>
        <p:sp>
          <p:nvSpPr>
            <p:cNvPr id="6" name="Freeform 293">
              <a:extLst>
                <a:ext uri="{FF2B5EF4-FFF2-40B4-BE49-F238E27FC236}">
                  <a16:creationId xmlns:a16="http://schemas.microsoft.com/office/drawing/2014/main" id="{BE8AC01B-BDF9-CAE3-9566-A9FA12C7E948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" name="Freeform 294">
              <a:extLst>
                <a:ext uri="{FF2B5EF4-FFF2-40B4-BE49-F238E27FC236}">
                  <a16:creationId xmlns:a16="http://schemas.microsoft.com/office/drawing/2014/main" id="{8B33F467-EF25-97C5-D2A4-52CC49D067D6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" name="Freeform 295">
              <a:extLst>
                <a:ext uri="{FF2B5EF4-FFF2-40B4-BE49-F238E27FC236}">
                  <a16:creationId xmlns:a16="http://schemas.microsoft.com/office/drawing/2014/main" id="{F478C379-632B-4C82-5330-481579E9AAE5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" name="Freeform 296">
              <a:extLst>
                <a:ext uri="{FF2B5EF4-FFF2-40B4-BE49-F238E27FC236}">
                  <a16:creationId xmlns:a16="http://schemas.microsoft.com/office/drawing/2014/main" id="{E9D2695E-DEAA-88C7-A869-2F83E2AFAA1C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293">
              <a:extLst>
                <a:ext uri="{FF2B5EF4-FFF2-40B4-BE49-F238E27FC236}">
                  <a16:creationId xmlns:a16="http://schemas.microsoft.com/office/drawing/2014/main" id="{5CE4E81A-4AE6-4641-0468-9840DF067AA9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294">
              <a:extLst>
                <a:ext uri="{FF2B5EF4-FFF2-40B4-BE49-F238E27FC236}">
                  <a16:creationId xmlns:a16="http://schemas.microsoft.com/office/drawing/2014/main" id="{CC61549C-FB7A-3F41-EB02-BBF66167796B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295">
              <a:extLst>
                <a:ext uri="{FF2B5EF4-FFF2-40B4-BE49-F238E27FC236}">
                  <a16:creationId xmlns:a16="http://schemas.microsoft.com/office/drawing/2014/main" id="{913EDA49-B03F-8F6B-4BE8-CEEA36B6E963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296">
              <a:extLst>
                <a:ext uri="{FF2B5EF4-FFF2-40B4-BE49-F238E27FC236}">
                  <a16:creationId xmlns:a16="http://schemas.microsoft.com/office/drawing/2014/main" id="{5F2A9B8D-BD84-096F-7FB7-6F85015383B5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7EFD1CC1-A55B-AF04-C583-22466B20B98F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5" name="Freeform 293">
                <a:extLst>
                  <a:ext uri="{FF2B5EF4-FFF2-40B4-BE49-F238E27FC236}">
                    <a16:creationId xmlns:a16="http://schemas.microsoft.com/office/drawing/2014/main" id="{76AA6597-2FC8-DD96-2A59-3A32ACDB07E1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6" name="Freeform 294">
                <a:extLst>
                  <a:ext uri="{FF2B5EF4-FFF2-40B4-BE49-F238E27FC236}">
                    <a16:creationId xmlns:a16="http://schemas.microsoft.com/office/drawing/2014/main" id="{F7AC06A0-AD6C-E993-99A0-B69EA01E8FB7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7" name="Freeform 295">
                <a:extLst>
                  <a:ext uri="{FF2B5EF4-FFF2-40B4-BE49-F238E27FC236}">
                    <a16:creationId xmlns:a16="http://schemas.microsoft.com/office/drawing/2014/main" id="{37E08587-3A6D-F856-D52F-F07B6422148B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8" name="Freeform 296">
                <a:extLst>
                  <a:ext uri="{FF2B5EF4-FFF2-40B4-BE49-F238E27FC236}">
                    <a16:creationId xmlns:a16="http://schemas.microsoft.com/office/drawing/2014/main" id="{C0111360-B50A-258D-18AA-8A09E5507B6B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836EA0-B0AA-7871-EB18-1847D2C274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8664" y="3668502"/>
            <a:ext cx="647700" cy="495300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9374819" y="2423604"/>
            <a:ext cx="8878" cy="710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90733" y="201523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309499" y="481169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Pgdata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552373" y="4811698"/>
            <a:ext cx="1608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Parquet </a:t>
            </a:r>
            <a:r>
              <a:rPr lang="ru-RU" dirty="0"/>
              <a:t>на </a:t>
            </a:r>
            <a:r>
              <a:rPr lang="en-US" dirty="0"/>
              <a:t>S3 </a:t>
            </a:r>
            <a:endParaRPr lang="ru-RU" dirty="0"/>
          </a:p>
          <a:p>
            <a:r>
              <a:rPr lang="ru-RU" dirty="0"/>
              <a:t>или локально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E6D52C-88C9-FC3D-63C3-6696D845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092" y="3337031"/>
            <a:ext cx="11430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86E57-7BB3-F9C8-7B77-594C85E4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56FD6-B24C-DA7F-8032-79A2A5EE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906" y="-925648"/>
            <a:ext cx="3413032" cy="34130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9A6DD-B9AA-D9ED-A471-13FB858BF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76032">
            <a:off x="8221389" y="3373032"/>
            <a:ext cx="4468584" cy="4468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1FD217-5481-AA90-36BF-2CFE324F9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89963">
            <a:off x="276505" y="4564338"/>
            <a:ext cx="2670777" cy="26707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A67F36-AF8B-5F98-8DF9-657CFBD66AC5}"/>
              </a:ext>
            </a:extLst>
          </p:cNvPr>
          <p:cNvSpPr/>
          <p:nvPr/>
        </p:nvSpPr>
        <p:spPr>
          <a:xfrm>
            <a:off x="522880" y="2186220"/>
            <a:ext cx="3684162" cy="31156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Postgres Pro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7C2817-D9D1-FA7E-5836-251757CF6AAC}"/>
              </a:ext>
            </a:extLst>
          </p:cNvPr>
          <p:cNvSpPr/>
          <p:nvPr/>
        </p:nvSpPr>
        <p:spPr>
          <a:xfrm>
            <a:off x="2250524" y="2991231"/>
            <a:ext cx="1764494" cy="47983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pg_axe</a:t>
            </a: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68AF3D-F6DE-3834-C171-223EE903C8D1}"/>
              </a:ext>
            </a:extLst>
          </p:cNvPr>
          <p:cNvSpPr/>
          <p:nvPr/>
        </p:nvSpPr>
        <p:spPr>
          <a:xfrm>
            <a:off x="2200884" y="3918068"/>
            <a:ext cx="1845793" cy="47983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pgpro_metastore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E13DC7-51BD-071C-881A-84E4A5946559}"/>
              </a:ext>
            </a:extLst>
          </p:cNvPr>
          <p:cNvSpPr/>
          <p:nvPr/>
        </p:nvSpPr>
        <p:spPr>
          <a:xfrm>
            <a:off x="6096000" y="2186220"/>
            <a:ext cx="3805989" cy="31156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Storage (local, network, S3)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986BAD-FD4F-7FAC-9941-7BBA05D379A6}"/>
              </a:ext>
            </a:extLst>
          </p:cNvPr>
          <p:cNvSpPr/>
          <p:nvPr/>
        </p:nvSpPr>
        <p:spPr>
          <a:xfrm>
            <a:off x="6335769" y="2667105"/>
            <a:ext cx="1208032" cy="30469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Table_1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651507-0D5C-C1CA-5D04-36D0E4416F6E}"/>
              </a:ext>
            </a:extLst>
          </p:cNvPr>
          <p:cNvSpPr/>
          <p:nvPr/>
        </p:nvSpPr>
        <p:spPr>
          <a:xfrm>
            <a:off x="7734076" y="2663153"/>
            <a:ext cx="1090302" cy="30469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Table_2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A68F7ED-0AA3-2BDB-B5DC-47158CF48D2F}"/>
              </a:ext>
            </a:extLst>
          </p:cNvPr>
          <p:cNvSpPr/>
          <p:nvPr/>
        </p:nvSpPr>
        <p:spPr>
          <a:xfrm>
            <a:off x="6335769" y="3041136"/>
            <a:ext cx="3353663" cy="69994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Table_N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EE8395-809C-F244-8D9B-D81726272A1A}"/>
              </a:ext>
            </a:extLst>
          </p:cNvPr>
          <p:cNvSpPr/>
          <p:nvPr/>
        </p:nvSpPr>
        <p:spPr>
          <a:xfrm>
            <a:off x="6387956" y="3363904"/>
            <a:ext cx="1212250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Parquet_1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2C43E0-3BC9-8553-FDD5-2BF4D39902CD}"/>
              </a:ext>
            </a:extLst>
          </p:cNvPr>
          <p:cNvSpPr/>
          <p:nvPr/>
        </p:nvSpPr>
        <p:spPr>
          <a:xfrm>
            <a:off x="7663685" y="3363904"/>
            <a:ext cx="439377" cy="20917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311DDE-B56C-FBC1-FD39-2EA5373BEB00}"/>
              </a:ext>
            </a:extLst>
          </p:cNvPr>
          <p:cNvSpPr/>
          <p:nvPr/>
        </p:nvSpPr>
        <p:spPr>
          <a:xfrm>
            <a:off x="8232806" y="3359772"/>
            <a:ext cx="1212250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Parquet_M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1B5B729-E232-AF3A-4FBB-AE1295841277}"/>
              </a:ext>
            </a:extLst>
          </p:cNvPr>
          <p:cNvSpPr/>
          <p:nvPr/>
        </p:nvSpPr>
        <p:spPr>
          <a:xfrm>
            <a:off x="6327252" y="3813694"/>
            <a:ext cx="3413032" cy="69994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Folder_1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2C5CE7D-7C64-75B8-2269-33A64B01EB34}"/>
              </a:ext>
            </a:extLst>
          </p:cNvPr>
          <p:cNvSpPr/>
          <p:nvPr/>
        </p:nvSpPr>
        <p:spPr>
          <a:xfrm>
            <a:off x="6391968" y="4166448"/>
            <a:ext cx="1208238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CSV_1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AC8A82-E5A3-7562-C029-B8DA2C2595F3}"/>
              </a:ext>
            </a:extLst>
          </p:cNvPr>
          <p:cNvSpPr/>
          <p:nvPr/>
        </p:nvSpPr>
        <p:spPr>
          <a:xfrm>
            <a:off x="7668895" y="4170973"/>
            <a:ext cx="432958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CD827C5-BDCD-BC58-1A8E-E07C48DC4108}"/>
              </a:ext>
            </a:extLst>
          </p:cNvPr>
          <p:cNvSpPr/>
          <p:nvPr/>
        </p:nvSpPr>
        <p:spPr>
          <a:xfrm>
            <a:off x="8232805" y="4174686"/>
            <a:ext cx="1212250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CSV_K</a:t>
            </a:r>
            <a:endParaRPr lang="ru-RU" sz="1600" dirty="0"/>
          </a:p>
        </p:txBody>
      </p:sp>
      <p:sp>
        <p:nvSpPr>
          <p:cNvPr id="30" name="Стрелка: влево-вправо 29">
            <a:extLst>
              <a:ext uri="{FF2B5EF4-FFF2-40B4-BE49-F238E27FC236}">
                <a16:creationId xmlns:a16="http://schemas.microsoft.com/office/drawing/2014/main" id="{C78B96F4-975F-9BE9-CFDD-1E084E1720DB}"/>
              </a:ext>
            </a:extLst>
          </p:cNvPr>
          <p:cNvSpPr/>
          <p:nvPr/>
        </p:nvSpPr>
        <p:spPr>
          <a:xfrm>
            <a:off x="4210677" y="3359772"/>
            <a:ext cx="1860979" cy="89436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939C6A-3C93-BD82-E99D-4BB5E83C9A6B}"/>
              </a:ext>
            </a:extLst>
          </p:cNvPr>
          <p:cNvSpPr/>
          <p:nvPr/>
        </p:nvSpPr>
        <p:spPr>
          <a:xfrm>
            <a:off x="754095" y="2667104"/>
            <a:ext cx="1283252" cy="61014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Pg_table_1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D4DD1F-FE63-5F41-1DB5-BD42A52701E6}"/>
              </a:ext>
            </a:extLst>
          </p:cNvPr>
          <p:cNvSpPr/>
          <p:nvPr/>
        </p:nvSpPr>
        <p:spPr>
          <a:xfrm>
            <a:off x="747025" y="3438986"/>
            <a:ext cx="1283252" cy="61014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Pg_table_2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E79E4B-0B6F-692D-1CFF-CB8E5309628C}"/>
              </a:ext>
            </a:extLst>
          </p:cNvPr>
          <p:cNvSpPr/>
          <p:nvPr/>
        </p:nvSpPr>
        <p:spPr>
          <a:xfrm>
            <a:off x="754095" y="4220922"/>
            <a:ext cx="1283252" cy="30507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0D2EC-8D67-E756-874B-A721BDBFD4EB}"/>
              </a:ext>
            </a:extLst>
          </p:cNvPr>
          <p:cNvSpPr/>
          <p:nvPr/>
        </p:nvSpPr>
        <p:spPr>
          <a:xfrm>
            <a:off x="754095" y="4691753"/>
            <a:ext cx="1283252" cy="58734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Pg_table_N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4CA8897-8EC4-681A-5AD0-02BE39B8BA3B}"/>
              </a:ext>
            </a:extLst>
          </p:cNvPr>
          <p:cNvSpPr/>
          <p:nvPr/>
        </p:nvSpPr>
        <p:spPr>
          <a:xfrm>
            <a:off x="6327252" y="4582977"/>
            <a:ext cx="3413032" cy="69994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Folder_2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DECD5F2-9604-4117-4703-EF5610763D7B}"/>
              </a:ext>
            </a:extLst>
          </p:cNvPr>
          <p:cNvSpPr/>
          <p:nvPr/>
        </p:nvSpPr>
        <p:spPr>
          <a:xfrm>
            <a:off x="6391968" y="4935731"/>
            <a:ext cx="1208238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JSON_1</a:t>
            </a:r>
            <a:endParaRPr lang="ru-RU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59AA628-B47A-938D-041B-F9E44DE261C0}"/>
              </a:ext>
            </a:extLst>
          </p:cNvPr>
          <p:cNvSpPr/>
          <p:nvPr/>
        </p:nvSpPr>
        <p:spPr>
          <a:xfrm>
            <a:off x="7668895" y="4940256"/>
            <a:ext cx="432958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191495-9F8D-D19E-A804-2FD1B2DF3FDC}"/>
              </a:ext>
            </a:extLst>
          </p:cNvPr>
          <p:cNvSpPr/>
          <p:nvPr/>
        </p:nvSpPr>
        <p:spPr>
          <a:xfrm>
            <a:off x="8232805" y="4943969"/>
            <a:ext cx="1212250" cy="21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JSON_L</a:t>
            </a:r>
            <a:endParaRPr lang="ru-RU" sz="16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7E2B3F7-4E1D-A70E-6BB6-60200DCF87AA}"/>
              </a:ext>
            </a:extLst>
          </p:cNvPr>
          <p:cNvSpPr/>
          <p:nvPr/>
        </p:nvSpPr>
        <p:spPr>
          <a:xfrm>
            <a:off x="4507832" y="5731042"/>
            <a:ext cx="1451810" cy="5253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ProCopy</a:t>
            </a:r>
            <a:endParaRPr lang="ru-RU" dirty="0"/>
          </a:p>
        </p:txBody>
      </p:sp>
      <p:sp>
        <p:nvSpPr>
          <p:cNvPr id="36" name="Стрелка: влево-вверх 35">
            <a:extLst>
              <a:ext uri="{FF2B5EF4-FFF2-40B4-BE49-F238E27FC236}">
                <a16:creationId xmlns:a16="http://schemas.microsoft.com/office/drawing/2014/main" id="{A14C5B57-5F08-4765-B091-06CD471550B7}"/>
              </a:ext>
            </a:extLst>
          </p:cNvPr>
          <p:cNvSpPr/>
          <p:nvPr/>
        </p:nvSpPr>
        <p:spPr>
          <a:xfrm>
            <a:off x="5967088" y="5301897"/>
            <a:ext cx="1064221" cy="894366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лево-вверх 36">
            <a:extLst>
              <a:ext uri="{FF2B5EF4-FFF2-40B4-BE49-F238E27FC236}">
                <a16:creationId xmlns:a16="http://schemas.microsoft.com/office/drawing/2014/main" id="{210F959E-0535-9F11-EDBE-769CC4A7199E}"/>
              </a:ext>
            </a:extLst>
          </p:cNvPr>
          <p:cNvSpPr/>
          <p:nvPr/>
        </p:nvSpPr>
        <p:spPr>
          <a:xfrm rot="5400000">
            <a:off x="3385655" y="5094839"/>
            <a:ext cx="894367" cy="1335094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64C7E821-3604-5FB3-8C78-D7766646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484"/>
            <a:ext cx="10515600" cy="6881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Архитектура первого релиза</a:t>
            </a:r>
          </a:p>
        </p:txBody>
      </p:sp>
    </p:spTree>
    <p:extLst>
      <p:ext uri="{BB962C8B-B14F-4D97-AF65-F5344CB8AC3E}">
        <p14:creationId xmlns:p14="http://schemas.microsoft.com/office/powerpoint/2010/main" val="167897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Pgpro_metastore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984" y="1408014"/>
            <a:ext cx="7284591" cy="4768949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версии 1 паркет только на чтение, в версии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(Q4 2025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 будет расширение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pgpro_metastore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и транзакции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Pgpro_metastore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к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Postgres Pro Enterprise,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аналог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Apach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Iceberg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хранит каталог с  метаинформацией в БД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Механизм обновления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Parquet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файлов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Старые транзакции работают со старой версией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Новые транзакции во время  формирования новой версии файла  реконструируют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snapshot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Новые транзакции после создания новой версии используют ее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Metadata Layer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хранит информацию о всех файлах паркетной таблицы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добавлять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партиции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parquet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таблицу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Интеграция 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Pgpro_backup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диаграмм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843265-BB13-DC98-5A68-2E1D91577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1303058"/>
            <a:ext cx="3912741" cy="51898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22E83-369C-1E67-E763-0B75BB88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53"/>
            <a:ext cx="10515600" cy="5664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Результаты тестов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BC553A-4DC5-6781-C035-245FD6047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39854"/>
              </p:ext>
            </p:extLst>
          </p:nvPr>
        </p:nvGraphicFramePr>
        <p:xfrm>
          <a:off x="959580" y="4332506"/>
          <a:ext cx="9446400" cy="126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280">
                  <a:extLst>
                    <a:ext uri="{9D8B030D-6E8A-4147-A177-3AD203B41FA5}">
                      <a16:colId xmlns:a16="http://schemas.microsoft.com/office/drawing/2014/main" val="2105299539"/>
                    </a:ext>
                  </a:extLst>
                </a:gridCol>
                <a:gridCol w="1889280">
                  <a:extLst>
                    <a:ext uri="{9D8B030D-6E8A-4147-A177-3AD203B41FA5}">
                      <a16:colId xmlns:a16="http://schemas.microsoft.com/office/drawing/2014/main" val="727445044"/>
                    </a:ext>
                  </a:extLst>
                </a:gridCol>
                <a:gridCol w="1889280">
                  <a:extLst>
                    <a:ext uri="{9D8B030D-6E8A-4147-A177-3AD203B41FA5}">
                      <a16:colId xmlns:a16="http://schemas.microsoft.com/office/drawing/2014/main" val="3356352938"/>
                    </a:ext>
                  </a:extLst>
                </a:gridCol>
                <a:gridCol w="1889280">
                  <a:extLst>
                    <a:ext uri="{9D8B030D-6E8A-4147-A177-3AD203B41FA5}">
                      <a16:colId xmlns:a16="http://schemas.microsoft.com/office/drawing/2014/main" val="530779150"/>
                    </a:ext>
                  </a:extLst>
                </a:gridCol>
                <a:gridCol w="1889280">
                  <a:extLst>
                    <a:ext uri="{9D8B030D-6E8A-4147-A177-3AD203B41FA5}">
                      <a16:colId xmlns:a16="http://schemas.microsoft.com/office/drawing/2014/main" val="3660483751"/>
                    </a:ext>
                  </a:extLst>
                </a:gridCol>
              </a:tblGrid>
              <a:tr h="422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Параметры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dirty="0">
                          <a:effectLst/>
                        </a:rPr>
                        <a:t>AXE</a:t>
                      </a:r>
                      <a:endParaRPr lang="ru-R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ClickHouse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Citus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effectLst/>
                        </a:rPr>
                        <a:t>Postgres </a:t>
                      </a:r>
                      <a:r>
                        <a:rPr lang="en-US" sz="1200" dirty="0">
                          <a:effectLst/>
                        </a:rPr>
                        <a:t> Pro</a:t>
                      </a:r>
                      <a:endParaRPr lang="ru-R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51483612"/>
                  </a:ext>
                </a:extLst>
              </a:tr>
              <a:tr h="4228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effectLst/>
                        </a:rPr>
                        <a:t>Время операции 1</a:t>
                      </a:r>
                      <a:endParaRPr lang="ru-R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0,7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0,37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8,77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30,01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73861645"/>
                  </a:ext>
                </a:extLst>
              </a:tr>
              <a:tr h="4228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effectLst/>
                        </a:rPr>
                        <a:t>Время  операции 2</a:t>
                      </a:r>
                      <a:endParaRPr lang="ru-R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0,68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effectLst/>
                        </a:rPr>
                        <a:t>0,64 </a:t>
                      </a:r>
                      <a:endParaRPr lang="ru-R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>
                          <a:effectLst/>
                        </a:rPr>
                        <a:t>9,29 </a:t>
                      </a:r>
                      <a:endParaRPr lang="ru-RU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effectLst/>
                        </a:rPr>
                        <a:t>42,31 </a:t>
                      </a:r>
                      <a:endParaRPr lang="ru-RU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557090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0980AA-EDEA-120A-BE05-1F582908775F}"/>
              </a:ext>
            </a:extLst>
          </p:cNvPr>
          <p:cNvSpPr txBox="1"/>
          <p:nvPr/>
        </p:nvSpPr>
        <p:spPr>
          <a:xfrm>
            <a:off x="838200" y="1257001"/>
            <a:ext cx="8589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en-US" dirty="0" err="1"/>
              <a:t>ClickHouse</a:t>
            </a:r>
            <a:r>
              <a:rPr lang="ru-RU" dirty="0"/>
              <a:t>,</a:t>
            </a:r>
            <a:r>
              <a:rPr lang="en-US" dirty="0"/>
              <a:t> AXE, Postgres Pro  - </a:t>
            </a:r>
            <a:r>
              <a:rPr lang="ru-RU" dirty="0"/>
              <a:t> компьютер с</a:t>
            </a:r>
            <a:r>
              <a:rPr lang="en-US" dirty="0"/>
              <a:t> 8 vCPU, 16 </a:t>
            </a:r>
            <a:r>
              <a:rPr lang="ru-RU" dirty="0"/>
              <a:t>Гб </a:t>
            </a:r>
            <a:r>
              <a:rPr lang="en-US" dirty="0"/>
              <a:t>RAM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en-US" dirty="0"/>
              <a:t>CITUS </a:t>
            </a:r>
            <a:r>
              <a:rPr lang="ru-RU" dirty="0"/>
              <a:t>и </a:t>
            </a:r>
            <a:r>
              <a:rPr lang="en-US" dirty="0"/>
              <a:t>NN – </a:t>
            </a:r>
            <a:r>
              <a:rPr lang="ru-RU" dirty="0"/>
              <a:t>гораздо больше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50 миллионов записей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* from </a:t>
            </a:r>
            <a:r>
              <a:rPr lang="en-US" dirty="0" err="1"/>
              <a:t>read_parquet</a:t>
            </a:r>
            <a:r>
              <a:rPr lang="en-US" dirty="0"/>
              <a:t>(‘/data/……/file_pf_50_1*’)</a:t>
            </a:r>
            <a:r>
              <a:rPr lang="ru-RU" dirty="0"/>
              <a:t> </a:t>
            </a:r>
            <a:r>
              <a:rPr lang="en-US" dirty="0"/>
              <a:t>r  where r[‘name’] = ….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в секундах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6FA5B-769A-731A-4DA6-821E06BF97E0}"/>
              </a:ext>
            </a:extLst>
          </p:cNvPr>
          <p:cNvSpPr txBox="1"/>
          <p:nvPr/>
        </p:nvSpPr>
        <p:spPr>
          <a:xfrm>
            <a:off x="959580" y="6133763"/>
            <a:ext cx="777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r[‘</a:t>
            </a:r>
            <a:r>
              <a:rPr lang="en-US" dirty="0" err="1"/>
              <a:t>file_name</a:t>
            </a:r>
            <a:r>
              <a:rPr lang="en-US" dirty="0"/>
              <a:t>’], r[‘</a:t>
            </a:r>
            <a:r>
              <a:rPr lang="en-US" dirty="0" err="1"/>
              <a:t>row_group_size</a:t>
            </a:r>
            <a:r>
              <a:rPr lang="en-US" dirty="0"/>
              <a:t>’], r[‘statistics’]</a:t>
            </a:r>
          </a:p>
          <a:p>
            <a:r>
              <a:rPr lang="en-US" dirty="0"/>
              <a:t>    From </a:t>
            </a:r>
            <a:r>
              <a:rPr lang="en-US" dirty="0" err="1"/>
              <a:t>duckdb_query</a:t>
            </a:r>
            <a:r>
              <a:rPr lang="en-US" dirty="0"/>
              <a:t>(‘FROM </a:t>
            </a:r>
            <a:r>
              <a:rPr lang="en-US" dirty="0" err="1"/>
              <a:t>parquet_metadata</a:t>
            </a:r>
            <a:r>
              <a:rPr lang="en-US" dirty="0"/>
              <a:t>(“/data/…..file1.parquet”)’) r;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9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A66-073A-09E3-42B3-3D91CA28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10" y="195193"/>
            <a:ext cx="10515600" cy="6868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Postgres Pro  </a:t>
            </a:r>
            <a:r>
              <a:rPr lang="ru-RU" b="1" dirty="0">
                <a:solidFill>
                  <a:srgbClr val="0070C0"/>
                </a:solidFill>
              </a:rPr>
              <a:t>без и с </a:t>
            </a:r>
            <a:r>
              <a:rPr lang="en-US" b="1" dirty="0">
                <a:solidFill>
                  <a:srgbClr val="0070C0"/>
                </a:solidFill>
              </a:rPr>
              <a:t>AXE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1D107-B869-FAEA-0418-C8764C70C4BA}"/>
              </a:ext>
            </a:extLst>
          </p:cNvPr>
          <p:cNvSpPr txBox="1"/>
          <p:nvPr/>
        </p:nvSpPr>
        <p:spPr>
          <a:xfrm>
            <a:off x="671639" y="1294726"/>
            <a:ext cx="34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 </a:t>
            </a:r>
            <a:r>
              <a:rPr lang="ru-RU" dirty="0"/>
              <a:t>ядра, 64 Гб </a:t>
            </a:r>
            <a:r>
              <a:rPr lang="en-US" dirty="0"/>
              <a:t>RAM,  6 </a:t>
            </a:r>
            <a:r>
              <a:rPr lang="ru-RU" dirty="0"/>
              <a:t>млн строк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65BF9E1-7FB3-9F2B-E5A3-1EA5866D1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52162"/>
              </p:ext>
            </p:extLst>
          </p:nvPr>
        </p:nvGraphicFramePr>
        <p:xfrm>
          <a:off x="671639" y="1954985"/>
          <a:ext cx="6776911" cy="389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003">
                  <a:extLst>
                    <a:ext uri="{9D8B030D-6E8A-4147-A177-3AD203B41FA5}">
                      <a16:colId xmlns:a16="http://schemas.microsoft.com/office/drawing/2014/main" val="1226640681"/>
                    </a:ext>
                  </a:extLst>
                </a:gridCol>
                <a:gridCol w="1640088">
                  <a:extLst>
                    <a:ext uri="{9D8B030D-6E8A-4147-A177-3AD203B41FA5}">
                      <a16:colId xmlns:a16="http://schemas.microsoft.com/office/drawing/2014/main" val="481257083"/>
                    </a:ext>
                  </a:extLst>
                </a:gridCol>
                <a:gridCol w="2002102">
                  <a:extLst>
                    <a:ext uri="{9D8B030D-6E8A-4147-A177-3AD203B41FA5}">
                      <a16:colId xmlns:a16="http://schemas.microsoft.com/office/drawing/2014/main" val="198443663"/>
                    </a:ext>
                  </a:extLst>
                </a:gridCol>
                <a:gridCol w="1557718">
                  <a:extLst>
                    <a:ext uri="{9D8B030D-6E8A-4147-A177-3AD203B41FA5}">
                      <a16:colId xmlns:a16="http://schemas.microsoft.com/office/drawing/2014/main" val="4238141157"/>
                    </a:ext>
                  </a:extLst>
                </a:gridCol>
              </a:tblGrid>
              <a:tr h="4296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2000" b="1" u="none" strike="noStrike" dirty="0">
                          <a:effectLst/>
                        </a:rPr>
                        <a:t>Запрос </a:t>
                      </a:r>
                      <a:r>
                        <a:rPr lang="en-US" sz="2000" b="1" u="none" strike="noStrike" dirty="0">
                          <a:effectLst/>
                        </a:rPr>
                        <a:t>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PG tables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AXE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2000" b="1" u="none" strike="noStrike" dirty="0">
                          <a:effectLst/>
                        </a:rPr>
                        <a:t>Ускорение 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7595628"/>
                  </a:ext>
                </a:extLst>
              </a:tr>
              <a:tr h="3148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7.4186s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0.128s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78650"/>
                  </a:ext>
                </a:extLst>
              </a:tr>
              <a:tr h="34187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4.0139s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0.175s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8706155"/>
                  </a:ext>
                </a:extLst>
              </a:tr>
              <a:tr h="3148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1.6309s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0.0373s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724876"/>
                  </a:ext>
                </a:extLst>
              </a:tr>
              <a:tr h="28789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1.9727s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0.0423s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108152"/>
                  </a:ext>
                </a:extLst>
              </a:tr>
              <a:tr h="3598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1.5942s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0.0359s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2478898"/>
                  </a:ext>
                </a:extLst>
              </a:tr>
              <a:tr h="3148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1.9371s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0.0346s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6940909"/>
                  </a:ext>
                </a:extLst>
              </a:tr>
              <a:tr h="3058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3.4457s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0.0713s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270473"/>
                  </a:ext>
                </a:extLst>
              </a:tr>
              <a:tr h="2968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5.2353s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0.167s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960411"/>
                  </a:ext>
                </a:extLst>
              </a:tr>
              <a:tr h="32388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1.6342s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0.0567s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353231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2.0166s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0.0426s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333921"/>
                  </a:ext>
                </a:extLst>
              </a:tr>
              <a:tr h="3189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1.6746s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0.0408s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96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22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6F32F-74ED-FDC6-B9FF-2CB93ED8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52" y="365125"/>
            <a:ext cx="10234448" cy="304909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Тесты другого заказчика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44DC978-BFE3-ACE2-B768-3F1639AD7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836448"/>
              </p:ext>
            </p:extLst>
          </p:nvPr>
        </p:nvGraphicFramePr>
        <p:xfrm>
          <a:off x="1366343" y="1024760"/>
          <a:ext cx="8408277" cy="5657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450">
                  <a:extLst>
                    <a:ext uri="{9D8B030D-6E8A-4147-A177-3AD203B41FA5}">
                      <a16:colId xmlns:a16="http://schemas.microsoft.com/office/drawing/2014/main" val="1846397116"/>
                    </a:ext>
                  </a:extLst>
                </a:gridCol>
                <a:gridCol w="4612990">
                  <a:extLst>
                    <a:ext uri="{9D8B030D-6E8A-4147-A177-3AD203B41FA5}">
                      <a16:colId xmlns:a16="http://schemas.microsoft.com/office/drawing/2014/main" val="124021658"/>
                    </a:ext>
                  </a:extLst>
                </a:gridCol>
                <a:gridCol w="1402677">
                  <a:extLst>
                    <a:ext uri="{9D8B030D-6E8A-4147-A177-3AD203B41FA5}">
                      <a16:colId xmlns:a16="http://schemas.microsoft.com/office/drawing/2014/main" val="1989441763"/>
                    </a:ext>
                  </a:extLst>
                </a:gridCol>
                <a:gridCol w="2064160">
                  <a:extLst>
                    <a:ext uri="{9D8B030D-6E8A-4147-A177-3AD203B41FA5}">
                      <a16:colId xmlns:a16="http://schemas.microsoft.com/office/drawing/2014/main" val="1946717522"/>
                    </a:ext>
                  </a:extLst>
                </a:gridCol>
              </a:tblGrid>
              <a:tr h="35163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00" b="1" u="none" strike="noStrike">
                          <a:effectLst/>
                        </a:rPr>
                        <a:t>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000" b="1" u="none" strike="noStrike">
                          <a:effectLst/>
                        </a:rPr>
                        <a:t>Результаты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PG heap 6 cores * 36 GB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AXE with  SIMD 6 cores * 36 GB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661938680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1: DISTINCT ON)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3.585s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0.344s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1753859291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2: LATERAL JOIN)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3.486s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0.984s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563526681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3: Подзапросы с MAX(load_date))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11.342s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0.818s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797952877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4: Подзапросы с MAX(load_date))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11.933s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0.804s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2633938722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5: ROW_NUMBER)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4.230s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0.692s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3577430251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6: CTE с агрегацией)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16.283s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0.274s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4154403720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7: EXISTS)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6.426s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0.798s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550436133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8: Подзапросы с LIMIT 1)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3.310s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0.999s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1860968853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9: LATERAL JOIN с ROW_NUMBER)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5.045s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0.962s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2699039933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актуальных данных для Хаба 1 (Вариант 10: FIRST_VALUE)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4.997s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1.42s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159976391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полной истории для Хаба 1 (Вариант 1: LATERAL JOIN с подзапросами)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32.111s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5.93s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2663620556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полной истории для Хаба 1 (Вариант 2: FIRST_VALUE)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25.192s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3.32s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1715237602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полной истории для Хаба 1 (Вариант 3: ORDER BY/LIMIT)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27.029s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5.00s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2930090152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полной истории для Хаба 1 (Вариант 4: EXISTS с подзапросами)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49.087s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9.51s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2191462064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полной истории для Хаба 1 (Вариант 5: UNION ALL + FIRST VALUE)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1m:20.278s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14.06s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539745225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на точку во времени для Хаба 1 (Вариант 1: Подзапросы)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3.918s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0.637s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735599223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на точку во времени для Хаба 1 (Вариант 2: DISTINCT ON)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1.887s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0.262s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41449661"/>
                  </a:ext>
                </a:extLst>
              </a:tr>
              <a:tr h="3135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на точку во времени для Хаба 1 (Вариант 3: ROW_NUMBER)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2.866s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0.380s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4293692803"/>
                  </a:ext>
                </a:extLst>
              </a:tr>
              <a:tr h="2410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900" u="none" strike="noStrike">
                          <a:effectLst/>
                        </a:rPr>
                        <a:t>Запрос на точку во времени для Хаба 1 (Вариант 4: EXISTS)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2.921s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0.390s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8953" marR="5439" marT="5439" marB="0"/>
                </a:tc>
                <a:extLst>
                  <a:ext uri="{0D108BD9-81ED-4DB2-BD59-A6C34878D82A}">
                    <a16:rowId xmlns:a16="http://schemas.microsoft.com/office/drawing/2014/main" val="244763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89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15E9F-9653-BAF0-864D-49F3BD90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5"/>
            <a:ext cx="10515600" cy="554912"/>
          </a:xfrm>
        </p:spPr>
        <p:txBody>
          <a:bodyPr>
            <a:normAutofit fontScale="90000"/>
          </a:bodyPr>
          <a:lstStyle/>
          <a:p>
            <a:r>
              <a:rPr lang="ru-RU" dirty="0"/>
              <a:t>Недостатки </a:t>
            </a:r>
            <a:r>
              <a:rPr lang="en-US" dirty="0" err="1"/>
              <a:t>ClickHouse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F73AD-0413-E161-39DA-D4806DA9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7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Нет полной поддержки ACID-совместимости</a:t>
            </a:r>
            <a:r>
              <a:rPr lang="ru-RU" dirty="0"/>
              <a:t> и сложных транзакций.</a:t>
            </a:r>
            <a:endParaRPr lang="en-US" dirty="0"/>
          </a:p>
          <a:p>
            <a:pPr lvl="0"/>
            <a:endParaRPr lang="ru-RU" sz="3200" dirty="0"/>
          </a:p>
          <a:p>
            <a:pPr lvl="0"/>
            <a:r>
              <a:rPr lang="ru-RU" b="1" dirty="0"/>
              <a:t>Не любит много сложных </a:t>
            </a:r>
            <a:r>
              <a:rPr lang="ru-RU" b="1" dirty="0" err="1"/>
              <a:t>JOIN`ов</a:t>
            </a:r>
            <a:r>
              <a:rPr lang="ru-RU" dirty="0"/>
              <a:t> между большими таблицами.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b="1" dirty="0"/>
              <a:t>Парсер запросов не изменяет порядок таблиц в </a:t>
            </a:r>
            <a:r>
              <a:rPr lang="en-US" b="1" dirty="0"/>
              <a:t>JOIN</a:t>
            </a:r>
          </a:p>
          <a:p>
            <a:pPr lvl="0"/>
            <a:endParaRPr lang="ru-RU" sz="3200" dirty="0"/>
          </a:p>
          <a:p>
            <a:pPr lvl="0"/>
            <a:r>
              <a:rPr lang="ru-RU" b="1" dirty="0"/>
              <a:t>Не любит высококонкурентный </a:t>
            </a:r>
            <a:r>
              <a:rPr lang="ru-RU" b="1" dirty="0" err="1"/>
              <a:t>workload</a:t>
            </a:r>
            <a:r>
              <a:rPr lang="ru-RU" dirty="0"/>
              <a:t> с тысячами простых запросов в секунду.</a:t>
            </a:r>
            <a:endParaRPr lang="en-US" dirty="0"/>
          </a:p>
          <a:p>
            <a:pPr lvl="0"/>
            <a:endParaRPr lang="ru-RU" sz="3200" dirty="0"/>
          </a:p>
          <a:p>
            <a:pPr lvl="0"/>
            <a:r>
              <a:rPr lang="ru-RU" b="1" dirty="0"/>
              <a:t>Отсутствие встроенных механизмов бэкапа и репликации</a:t>
            </a:r>
            <a:endParaRPr lang="en-US" b="1" dirty="0"/>
          </a:p>
          <a:p>
            <a:pPr lvl="0"/>
            <a:endParaRPr lang="ru-RU" sz="3200" dirty="0"/>
          </a:p>
          <a:p>
            <a:pPr lvl="0"/>
            <a:r>
              <a:rPr lang="ru-RU" b="1" dirty="0"/>
              <a:t>Сложность управления и настройки Много параметров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15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28F97D-DDD5-CC30-0930-ACF222B23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r>
              <a:rPr lang="en-US" sz="6600" b="1" dirty="0"/>
              <a:t>Tengri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89770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84715-3D8E-8253-C693-8BE8FF11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29"/>
            <a:ext cx="10515600" cy="6301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Tengri – </a:t>
            </a:r>
            <a:r>
              <a:rPr lang="ru-RU" b="1" dirty="0">
                <a:solidFill>
                  <a:srgbClr val="0070C0"/>
                </a:solidFill>
              </a:rPr>
              <a:t>Основные преимущества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10717-D8EF-578B-7BFB-5E6E95FD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46" y="1664108"/>
            <a:ext cx="11369308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Собственная разработка</a:t>
            </a:r>
            <a:endParaRPr lang="en-US" dirty="0"/>
          </a:p>
          <a:p>
            <a:endParaRPr lang="en-US" dirty="0"/>
          </a:p>
          <a:p>
            <a:r>
              <a:rPr lang="ru-RU" dirty="0"/>
              <a:t>Использование современных технологий (</a:t>
            </a:r>
            <a:r>
              <a:rPr lang="en-US" dirty="0"/>
              <a:t>parquet, iceberg, S3 </a:t>
            </a:r>
            <a:r>
              <a:rPr lang="ru-RU" dirty="0"/>
              <a:t>и т д)</a:t>
            </a:r>
          </a:p>
          <a:p>
            <a:endParaRPr lang="ru-RU" dirty="0"/>
          </a:p>
          <a:p>
            <a:r>
              <a:rPr lang="ru-RU" dirty="0"/>
              <a:t>Быстрое и </a:t>
            </a:r>
            <a:r>
              <a:rPr lang="ru-RU"/>
              <a:t>простое развертывание</a:t>
            </a:r>
          </a:p>
          <a:p>
            <a:endParaRPr lang="ru-RU" dirty="0"/>
          </a:p>
          <a:p>
            <a:r>
              <a:rPr lang="ru-RU" dirty="0"/>
              <a:t>Разделение слоев </a:t>
            </a:r>
            <a:r>
              <a:rPr lang="en-US" dirty="0"/>
              <a:t>Compute </a:t>
            </a:r>
            <a:r>
              <a:rPr lang="ru-RU" dirty="0"/>
              <a:t>и </a:t>
            </a:r>
            <a:r>
              <a:rPr lang="en-US" dirty="0"/>
              <a:t>Storage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Поддержка очень больших БД  - петабайты !!!</a:t>
            </a:r>
          </a:p>
          <a:p>
            <a:endParaRPr lang="ru-RU" dirty="0"/>
          </a:p>
          <a:p>
            <a:r>
              <a:rPr lang="ru-RU" dirty="0"/>
              <a:t>Высокая скорость выполнения сложных аналитических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80901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C86F7-95D1-EBD4-0EDC-E371B8E5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44" y="129735"/>
            <a:ext cx="10515600" cy="6217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Типы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D31D0-87BB-0520-5A75-0E2CB057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4935"/>
            <a:ext cx="10515600" cy="57233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OLTP -  </a:t>
            </a:r>
            <a:r>
              <a:rPr lang="ru-RU" b="1" dirty="0"/>
              <a:t>Системы для обработки большого количества коротких транзакций в реальном времени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Оптимизированы для CRUD-операций (</a:t>
            </a:r>
            <a:r>
              <a:rPr lang="ru-RU" dirty="0" err="1"/>
              <a:t>Create</a:t>
            </a:r>
            <a:r>
              <a:rPr lang="ru-RU" dirty="0"/>
              <a:t>, </a:t>
            </a:r>
            <a:r>
              <a:rPr lang="ru-RU" dirty="0" err="1"/>
              <a:t>Read</a:t>
            </a:r>
            <a:r>
              <a:rPr lang="ru-RU" dirty="0"/>
              <a:t>, Update, </a:t>
            </a:r>
            <a:r>
              <a:rPr lang="ru-RU" dirty="0" err="1"/>
              <a:t>Delete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Высокая доступность и скорость отклика</a:t>
            </a:r>
          </a:p>
          <a:p>
            <a:pPr lvl="1"/>
            <a:r>
              <a:rPr lang="ru-RU" dirty="0"/>
              <a:t>Нормализованные структуры данных</a:t>
            </a:r>
          </a:p>
          <a:p>
            <a:pPr lvl="1"/>
            <a:r>
              <a:rPr lang="ru-RU" dirty="0"/>
              <a:t>ACID-требования (</a:t>
            </a:r>
            <a:r>
              <a:rPr lang="ru-RU" dirty="0" err="1"/>
              <a:t>Atomicity</a:t>
            </a:r>
            <a:r>
              <a:rPr lang="ru-RU" dirty="0"/>
              <a:t>, </a:t>
            </a:r>
            <a:r>
              <a:rPr lang="ru-RU" dirty="0" err="1"/>
              <a:t>Consistency</a:t>
            </a:r>
            <a:r>
              <a:rPr lang="ru-RU" dirty="0"/>
              <a:t>, </a:t>
            </a:r>
            <a:r>
              <a:rPr lang="ru-RU" dirty="0" err="1"/>
              <a:t>Isolation</a:t>
            </a:r>
            <a:r>
              <a:rPr lang="ru-RU" dirty="0"/>
              <a:t>, </a:t>
            </a:r>
            <a:r>
              <a:rPr lang="ru-RU" dirty="0" err="1"/>
              <a:t>Durability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Горизонтальное масштабирование через </a:t>
            </a:r>
            <a:r>
              <a:rPr lang="ru-RU" dirty="0" err="1"/>
              <a:t>шардинг</a:t>
            </a:r>
            <a:endParaRPr lang="ru-RU" dirty="0"/>
          </a:p>
          <a:p>
            <a:pPr lvl="1"/>
            <a:r>
              <a:rPr lang="ru-RU" dirty="0"/>
              <a:t>Репликация для отказоустойчивости</a:t>
            </a:r>
          </a:p>
          <a:p>
            <a:pPr marL="457200" lvl="1" indent="0">
              <a:buNone/>
            </a:pPr>
            <a:endParaRPr lang="ru-RU" dirty="0"/>
          </a:p>
          <a:p>
            <a:r>
              <a:rPr lang="ru-RU" b="1" dirty="0"/>
              <a:t>Аналитические системы (OLAP)</a:t>
            </a:r>
            <a:r>
              <a:rPr lang="en-US" b="1" dirty="0"/>
              <a:t> -  </a:t>
            </a:r>
            <a:r>
              <a:rPr lang="ru-RU" b="1" dirty="0"/>
              <a:t>Системы для сложного анализа больших объемов исторических данных.</a:t>
            </a:r>
          </a:p>
          <a:p>
            <a:pPr lvl="1"/>
            <a:r>
              <a:rPr lang="ru-RU" dirty="0"/>
              <a:t>Оптимизированы для чтения и агрегации</a:t>
            </a:r>
          </a:p>
          <a:p>
            <a:pPr lvl="1"/>
            <a:r>
              <a:rPr lang="ru-RU" dirty="0" err="1"/>
              <a:t>Денормализованные</a:t>
            </a:r>
            <a:r>
              <a:rPr lang="ru-RU" dirty="0"/>
              <a:t> структуры (звезда, снежинка)</a:t>
            </a:r>
          </a:p>
          <a:p>
            <a:pPr lvl="1"/>
            <a:r>
              <a:rPr lang="ru-RU" dirty="0"/>
              <a:t>Пакетная обработка данных</a:t>
            </a:r>
          </a:p>
          <a:p>
            <a:pPr lvl="1"/>
            <a:r>
              <a:rPr lang="ru-RU" dirty="0"/>
              <a:t>Редкие изменения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4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38"/>
          <p:cNvSpPr/>
          <p:nvPr/>
        </p:nvSpPr>
        <p:spPr>
          <a:xfrm>
            <a:off x="5916010" y="-1888184"/>
            <a:ext cx="179388" cy="17340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Прямоугольник 39"/>
          <p:cNvSpPr/>
          <p:nvPr/>
        </p:nvSpPr>
        <p:spPr>
          <a:xfrm>
            <a:off x="298833" y="-1888184"/>
            <a:ext cx="179388" cy="17340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Прямоугольник 40"/>
          <p:cNvSpPr/>
          <p:nvPr/>
        </p:nvSpPr>
        <p:spPr>
          <a:xfrm>
            <a:off x="11533188" y="-1888184"/>
            <a:ext cx="179388" cy="17340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Прямоугольник 41"/>
          <p:cNvSpPr/>
          <p:nvPr/>
        </p:nvSpPr>
        <p:spPr>
          <a:xfrm>
            <a:off x="3107422" y="-1888184"/>
            <a:ext cx="179388" cy="17340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Прямоугольник 42"/>
          <p:cNvSpPr/>
          <p:nvPr/>
        </p:nvSpPr>
        <p:spPr>
          <a:xfrm>
            <a:off x="8724600" y="-1888184"/>
            <a:ext cx="179388" cy="173403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3" name="Рисунок 3" descr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479" y="624305"/>
            <a:ext cx="1287710" cy="198637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extBox 4"/>
          <p:cNvSpPr txBox="1"/>
          <p:nvPr/>
        </p:nvSpPr>
        <p:spPr>
          <a:xfrm>
            <a:off x="479424" y="512762"/>
            <a:ext cx="666160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Основные принципы Tengri</a:t>
            </a:r>
          </a:p>
        </p:txBody>
      </p:sp>
      <p:grpSp>
        <p:nvGrpSpPr>
          <p:cNvPr id="58" name="Группа 15"/>
          <p:cNvGrpSpPr/>
          <p:nvPr/>
        </p:nvGrpSpPr>
        <p:grpSpPr>
          <a:xfrm>
            <a:off x="479426" y="1468612"/>
            <a:ext cx="3993513" cy="701398"/>
            <a:chOff x="0" y="0"/>
            <a:chExt cx="3993511" cy="701397"/>
          </a:xfrm>
        </p:grpSpPr>
        <p:sp>
          <p:nvSpPr>
            <p:cNvPr id="55" name="TextBox 2"/>
            <p:cNvSpPr txBox="1"/>
            <p:nvPr/>
          </p:nvSpPr>
          <p:spPr>
            <a:xfrm>
              <a:off x="399987" y="0"/>
              <a:ext cx="3199825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t>Интегрированная платформа</a:t>
              </a:r>
            </a:p>
          </p:txBody>
        </p:sp>
        <p:sp>
          <p:nvSpPr>
            <p:cNvPr id="56" name="TextBox 5"/>
            <p:cNvSpPr txBox="1"/>
            <p:nvPr/>
          </p:nvSpPr>
          <p:spPr>
            <a:xfrm>
              <a:off x="399987" y="345797"/>
              <a:ext cx="359352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Tengri устанавливается одним пакетом: не нужно интегрировать и донастраивать компоненты.</a:t>
              </a:r>
            </a:p>
          </p:txBody>
        </p:sp>
        <p:sp>
          <p:nvSpPr>
            <p:cNvPr id="57" name="TextBox 10"/>
            <p:cNvSpPr txBox="1"/>
            <p:nvPr/>
          </p:nvSpPr>
          <p:spPr>
            <a:xfrm>
              <a:off x="0" y="0"/>
              <a:ext cx="325436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i="1">
                  <a:solidFill>
                    <a:srgbClr val="ADB4C3"/>
                  </a:solidFill>
                </a:defRPr>
              </a:lvl1pPr>
            </a:lstStyle>
            <a:p>
              <a:r>
                <a:t>01</a:t>
              </a:r>
            </a:p>
          </p:txBody>
        </p:sp>
      </p:grpSp>
      <p:grpSp>
        <p:nvGrpSpPr>
          <p:cNvPr id="62" name="Группа 14"/>
          <p:cNvGrpSpPr/>
          <p:nvPr/>
        </p:nvGrpSpPr>
        <p:grpSpPr>
          <a:xfrm>
            <a:off x="479426" y="5161205"/>
            <a:ext cx="4241163" cy="879198"/>
            <a:chOff x="0" y="0"/>
            <a:chExt cx="4241161" cy="879196"/>
          </a:xfrm>
        </p:grpSpPr>
        <p:sp>
          <p:nvSpPr>
            <p:cNvPr id="59" name="TextBox 6"/>
            <p:cNvSpPr txBox="1"/>
            <p:nvPr/>
          </p:nvSpPr>
          <p:spPr>
            <a:xfrm>
              <a:off x="399987" y="0"/>
              <a:ext cx="3841175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t>Минимальное администрирование </a:t>
              </a:r>
            </a:p>
          </p:txBody>
        </p:sp>
        <p:sp>
          <p:nvSpPr>
            <p:cNvPr id="60" name="TextBox 7"/>
            <p:cNvSpPr txBox="1"/>
            <p:nvPr/>
          </p:nvSpPr>
          <p:spPr>
            <a:xfrm>
              <a:off x="399988" y="345796"/>
              <a:ext cx="373068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Операции над данными максимально эффективны и изолированы за счёт использования современных технологий. 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0" y="0"/>
              <a:ext cx="325436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04</a:t>
              </a:r>
            </a:p>
          </p:txBody>
        </p:sp>
      </p:grpSp>
      <p:grpSp>
        <p:nvGrpSpPr>
          <p:cNvPr id="66" name="Группа 13"/>
          <p:cNvGrpSpPr/>
          <p:nvPr/>
        </p:nvGrpSpPr>
        <p:grpSpPr>
          <a:xfrm>
            <a:off x="6095398" y="3930341"/>
            <a:ext cx="4739079" cy="701398"/>
            <a:chOff x="0" y="0"/>
            <a:chExt cx="4739078" cy="701397"/>
          </a:xfrm>
        </p:grpSpPr>
        <p:sp>
          <p:nvSpPr>
            <p:cNvPr id="63" name="TextBox 8"/>
            <p:cNvSpPr txBox="1"/>
            <p:nvPr/>
          </p:nvSpPr>
          <p:spPr>
            <a:xfrm>
              <a:off x="399989" y="0"/>
              <a:ext cx="433909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t>Хранение: OpenLakeHouse в S3</a:t>
              </a: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399987" y="345797"/>
              <a:ext cx="4031677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Данные хранятся в S3, в формате Iceberg, доступном для стороннего использования через Iceberg REST API.</a:t>
              </a:r>
            </a:p>
          </p:txBody>
        </p:sp>
        <p:sp>
          <p:nvSpPr>
            <p:cNvPr id="65" name="TextBox 12"/>
            <p:cNvSpPr txBox="1"/>
            <p:nvPr/>
          </p:nvSpPr>
          <p:spPr>
            <a:xfrm>
              <a:off x="0" y="0"/>
              <a:ext cx="325438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07</a:t>
              </a:r>
            </a:p>
          </p:txBody>
        </p:sp>
      </p:grpSp>
      <p:grpSp>
        <p:nvGrpSpPr>
          <p:cNvPr id="70" name="Группа 16"/>
          <p:cNvGrpSpPr/>
          <p:nvPr/>
        </p:nvGrpSpPr>
        <p:grpSpPr>
          <a:xfrm>
            <a:off x="479426" y="2699477"/>
            <a:ext cx="4739079" cy="879198"/>
            <a:chOff x="0" y="0"/>
            <a:chExt cx="4739078" cy="879196"/>
          </a:xfrm>
        </p:grpSpPr>
        <p:sp>
          <p:nvSpPr>
            <p:cNvPr id="67" name="TextBox 17"/>
            <p:cNvSpPr txBox="1"/>
            <p:nvPr/>
          </p:nvSpPr>
          <p:spPr>
            <a:xfrm>
              <a:off x="399989" y="0"/>
              <a:ext cx="433909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t>Удобство аналитика</a:t>
              </a:r>
            </a:p>
          </p:txBody>
        </p:sp>
        <p:sp>
          <p:nvSpPr>
            <p:cNvPr id="68" name="TextBox 18"/>
            <p:cNvSpPr txBox="1"/>
            <p:nvPr/>
          </p:nvSpPr>
          <p:spPr>
            <a:xfrm>
              <a:off x="399987" y="345796"/>
              <a:ext cx="4283138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Полная поддержка любых операций с данными на языках SQL и Python: не ищите редких специалистов, нанятый аналитик сразу принесет пользу.</a:t>
              </a:r>
            </a:p>
          </p:txBody>
        </p:sp>
        <p:sp>
          <p:nvSpPr>
            <p:cNvPr id="69" name="TextBox 19"/>
            <p:cNvSpPr txBox="1"/>
            <p:nvPr/>
          </p:nvSpPr>
          <p:spPr>
            <a:xfrm>
              <a:off x="0" y="0"/>
              <a:ext cx="325438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02</a:t>
              </a:r>
            </a:p>
          </p:txBody>
        </p:sp>
      </p:grpSp>
      <p:grpSp>
        <p:nvGrpSpPr>
          <p:cNvPr id="74" name="Группа 20"/>
          <p:cNvGrpSpPr/>
          <p:nvPr/>
        </p:nvGrpSpPr>
        <p:grpSpPr>
          <a:xfrm>
            <a:off x="479426" y="3930341"/>
            <a:ext cx="3993513" cy="879198"/>
            <a:chOff x="0" y="0"/>
            <a:chExt cx="3993511" cy="879196"/>
          </a:xfrm>
        </p:grpSpPr>
        <p:sp>
          <p:nvSpPr>
            <p:cNvPr id="71" name="TextBox 21"/>
            <p:cNvSpPr txBox="1"/>
            <p:nvPr/>
          </p:nvSpPr>
          <p:spPr>
            <a:xfrm>
              <a:off x="399987" y="0"/>
              <a:ext cx="3199825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t>Контроль и безопасность</a:t>
              </a:r>
            </a:p>
          </p:txBody>
        </p:sp>
        <p:sp>
          <p:nvSpPr>
            <p:cNvPr id="72" name="TextBox 22"/>
            <p:cNvSpPr txBox="1"/>
            <p:nvPr/>
          </p:nvSpPr>
          <p:spPr>
            <a:xfrm>
              <a:off x="399987" y="345796"/>
              <a:ext cx="359352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Все операции с данными покрываются системой прав и разрешений, все действия логируются, все зависимости доступны. </a:t>
              </a:r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0" y="0"/>
              <a:ext cx="325436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03</a:t>
              </a:r>
            </a:p>
          </p:txBody>
        </p:sp>
      </p:grpSp>
      <p:grpSp>
        <p:nvGrpSpPr>
          <p:cNvPr id="78" name="Группа 24"/>
          <p:cNvGrpSpPr/>
          <p:nvPr/>
        </p:nvGrpSpPr>
        <p:grpSpPr>
          <a:xfrm>
            <a:off x="6095398" y="2699477"/>
            <a:ext cx="4241163" cy="879198"/>
            <a:chOff x="0" y="0"/>
            <a:chExt cx="4241161" cy="879196"/>
          </a:xfrm>
        </p:grpSpPr>
        <p:sp>
          <p:nvSpPr>
            <p:cNvPr id="75" name="TextBox 25"/>
            <p:cNvSpPr txBox="1"/>
            <p:nvPr/>
          </p:nvSpPr>
          <p:spPr>
            <a:xfrm>
              <a:off x="399987" y="0"/>
              <a:ext cx="3841175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t>Разделение Compute&amp;Storage</a:t>
              </a: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399987" y="345796"/>
              <a:ext cx="319982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Ресурсы вычисления и хранения данных независимо эластично масштабируются, On-premise, в облаках или гибридно. </a:t>
              </a:r>
            </a:p>
          </p:txBody>
        </p:sp>
        <p:sp>
          <p:nvSpPr>
            <p:cNvPr id="77" name="TextBox 27"/>
            <p:cNvSpPr txBox="1"/>
            <p:nvPr/>
          </p:nvSpPr>
          <p:spPr>
            <a:xfrm>
              <a:off x="0" y="0"/>
              <a:ext cx="325436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06</a:t>
              </a:r>
            </a:p>
          </p:txBody>
        </p:sp>
      </p:grpSp>
      <p:grpSp>
        <p:nvGrpSpPr>
          <p:cNvPr id="82" name="Группа 28"/>
          <p:cNvGrpSpPr/>
          <p:nvPr/>
        </p:nvGrpSpPr>
        <p:grpSpPr>
          <a:xfrm>
            <a:off x="6095398" y="1468611"/>
            <a:ext cx="4739079" cy="879199"/>
            <a:chOff x="0" y="0"/>
            <a:chExt cx="4739078" cy="879196"/>
          </a:xfrm>
        </p:grpSpPr>
        <p:sp>
          <p:nvSpPr>
            <p:cNvPr id="79" name="TextBox 29"/>
            <p:cNvSpPr txBox="1"/>
            <p:nvPr/>
          </p:nvSpPr>
          <p:spPr>
            <a:xfrm>
              <a:off x="399989" y="0"/>
              <a:ext cx="433909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t>Полный цикл работы с данными</a:t>
              </a:r>
            </a:p>
          </p:txBody>
        </p:sp>
        <p:sp>
          <p:nvSpPr>
            <p:cNvPr id="80" name="TextBox 30"/>
            <p:cNvSpPr txBox="1"/>
            <p:nvPr/>
          </p:nvSpPr>
          <p:spPr>
            <a:xfrm>
              <a:off x="399987" y="345796"/>
              <a:ext cx="4031677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1200"/>
              </a:pPr>
              <a:r>
                <a:t>В единой платформе собраны инструменты</a:t>
              </a:r>
              <a:br/>
              <a:r>
                <a:t>для загрузки, трансформации данных, оркестрами расчетов, визуализации, машинного обучения и AI. </a:t>
              </a:r>
            </a:p>
          </p:txBody>
        </p:sp>
        <p:sp>
          <p:nvSpPr>
            <p:cNvPr id="81" name="TextBox 31"/>
            <p:cNvSpPr txBox="1"/>
            <p:nvPr/>
          </p:nvSpPr>
          <p:spPr>
            <a:xfrm>
              <a:off x="0" y="0"/>
              <a:ext cx="325438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05</a:t>
              </a:r>
            </a:p>
          </p:txBody>
        </p:sp>
      </p:grpSp>
      <p:grpSp>
        <p:nvGrpSpPr>
          <p:cNvPr id="86" name="Группа 32"/>
          <p:cNvGrpSpPr/>
          <p:nvPr/>
        </p:nvGrpSpPr>
        <p:grpSpPr>
          <a:xfrm>
            <a:off x="6095398" y="5161205"/>
            <a:ext cx="4739079" cy="879198"/>
            <a:chOff x="0" y="0"/>
            <a:chExt cx="4739078" cy="879196"/>
          </a:xfrm>
        </p:grpSpPr>
        <p:sp>
          <p:nvSpPr>
            <p:cNvPr id="83" name="TextBox 33"/>
            <p:cNvSpPr txBox="1"/>
            <p:nvPr/>
          </p:nvSpPr>
          <p:spPr>
            <a:xfrm>
              <a:off x="399989" y="0"/>
              <a:ext cx="433909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t>Вычисление: эластичный кластер</a:t>
              </a:r>
            </a:p>
          </p:txBody>
        </p:sp>
        <p:sp>
          <p:nvSpPr>
            <p:cNvPr id="84" name="TextBox 34"/>
            <p:cNvSpPr txBox="1"/>
            <p:nvPr/>
          </p:nvSpPr>
          <p:spPr>
            <a:xfrm>
              <a:off x="399987" y="345796"/>
              <a:ext cx="375009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200"/>
              </a:lvl1pPr>
            </a:lstStyle>
            <a:p>
              <a:r>
                <a:t>Вычисление выполняется на эластичном кластере под управлением K8S или под собственным контролем Tengri для небольших инсталляций.</a:t>
              </a:r>
            </a:p>
          </p:txBody>
        </p:sp>
        <p:sp>
          <p:nvSpPr>
            <p:cNvPr id="85" name="TextBox 35"/>
            <p:cNvSpPr txBox="1"/>
            <p:nvPr/>
          </p:nvSpPr>
          <p:spPr>
            <a:xfrm>
              <a:off x="0" y="0"/>
              <a:ext cx="325438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i="1">
                  <a:solidFill>
                    <a:srgbClr val="ADB4C3"/>
                  </a:solidFill>
                </a:defRPr>
              </a:pPr>
              <a:r>
                <a:t>08</a:t>
              </a:r>
            </a:p>
          </p:txBody>
        </p:sp>
      </p:grpSp>
      <p:sp>
        <p:nvSpPr>
          <p:cNvPr id="87" name="Прямая соединительная линия 36"/>
          <p:cNvSpPr/>
          <p:nvPr/>
        </p:nvSpPr>
        <p:spPr>
          <a:xfrm>
            <a:off x="478220" y="2533942"/>
            <a:ext cx="11054969" cy="1"/>
          </a:xfrm>
          <a:prstGeom prst="line">
            <a:avLst/>
          </a:prstGeom>
          <a:ln>
            <a:solidFill>
              <a:srgbClr val="D8DBE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Прямая соединительная линия 43"/>
          <p:cNvSpPr/>
          <p:nvPr/>
        </p:nvSpPr>
        <p:spPr>
          <a:xfrm>
            <a:off x="478220" y="3764807"/>
            <a:ext cx="11054969" cy="1"/>
          </a:xfrm>
          <a:prstGeom prst="line">
            <a:avLst/>
          </a:prstGeom>
          <a:ln>
            <a:solidFill>
              <a:srgbClr val="D8DBE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Прямая соединительная линия 44"/>
          <p:cNvSpPr/>
          <p:nvPr/>
        </p:nvSpPr>
        <p:spPr>
          <a:xfrm>
            <a:off x="478220" y="4995671"/>
            <a:ext cx="11054969" cy="1"/>
          </a:xfrm>
          <a:prstGeom prst="line">
            <a:avLst/>
          </a:prstGeom>
          <a:ln>
            <a:solidFill>
              <a:srgbClr val="D8DBE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D8674-C6C8-9770-81F5-024DCB7B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45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Tengri – </a:t>
            </a:r>
            <a:r>
              <a:rPr lang="ru-RU" b="1" dirty="0">
                <a:solidFill>
                  <a:srgbClr val="0070C0"/>
                </a:solidFill>
              </a:rPr>
              <a:t>СУБД для  больших  БД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B6054-28A1-A65D-3F33-57A4788AE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31" y="1610103"/>
            <a:ext cx="6562641" cy="470168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СУБД для облака  или </a:t>
            </a:r>
            <a:r>
              <a:rPr lang="en-US" dirty="0"/>
              <a:t>on-prem  </a:t>
            </a:r>
            <a:r>
              <a:rPr lang="ru-RU" dirty="0"/>
              <a:t>а не расширение</a:t>
            </a:r>
          </a:p>
          <a:p>
            <a:endParaRPr lang="ru-RU" dirty="0"/>
          </a:p>
          <a:p>
            <a:r>
              <a:rPr lang="ru-RU" dirty="0"/>
              <a:t>Хранит данные в </a:t>
            </a:r>
            <a:r>
              <a:rPr lang="en-US" dirty="0" err="1"/>
              <a:t>Iceberg+Parquet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en-US" dirty="0"/>
              <a:t>S3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  <a:p>
            <a:endParaRPr lang="en-US" dirty="0"/>
          </a:p>
          <a:p>
            <a:r>
              <a:rPr lang="ru-RU" dirty="0"/>
              <a:t>Поддержка  диалекта  </a:t>
            </a:r>
            <a:r>
              <a:rPr lang="en-US" dirty="0"/>
              <a:t>Postgres SQL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Собственная дефрагментация для </a:t>
            </a:r>
            <a:r>
              <a:rPr lang="en-US" dirty="0"/>
              <a:t>Iceberg</a:t>
            </a:r>
            <a:endParaRPr lang="ru-RU" dirty="0"/>
          </a:p>
          <a:p>
            <a:endParaRPr lang="en-US" dirty="0"/>
          </a:p>
          <a:p>
            <a:r>
              <a:rPr lang="en-US" dirty="0"/>
              <a:t>ACID</a:t>
            </a:r>
            <a:r>
              <a:rPr lang="ru-RU" dirty="0"/>
              <a:t>,   </a:t>
            </a:r>
            <a:r>
              <a:rPr lang="en-US" dirty="0"/>
              <a:t>JDBC </a:t>
            </a:r>
            <a:r>
              <a:rPr lang="ru-RU" dirty="0"/>
              <a:t>драйвер для </a:t>
            </a:r>
            <a:r>
              <a:rPr lang="en-US" dirty="0"/>
              <a:t>Postgres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Поддержка  </a:t>
            </a:r>
            <a:r>
              <a:rPr lang="en-US" dirty="0"/>
              <a:t>SQL </a:t>
            </a:r>
            <a:r>
              <a:rPr lang="ru-RU" dirty="0"/>
              <a:t>и </a:t>
            </a:r>
            <a:r>
              <a:rPr lang="en-US" dirty="0"/>
              <a:t>Python</a:t>
            </a:r>
          </a:p>
          <a:p>
            <a:endParaRPr lang="en-US" dirty="0"/>
          </a:p>
          <a:p>
            <a:r>
              <a:rPr lang="ru-RU" dirty="0"/>
              <a:t>Графический интерфейс для администрирования,  </a:t>
            </a:r>
            <a:r>
              <a:rPr lang="ru-RU" dirty="0" err="1"/>
              <a:t>оркестрирования</a:t>
            </a:r>
            <a:r>
              <a:rPr lang="ru-RU" dirty="0"/>
              <a:t> и сложных расчетов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Screenshot 2025-05-22 at 13.54.45.png" descr="Screenshot 2025-05-22 at 13.54.45.png">
            <a:extLst>
              <a:ext uri="{FF2B5EF4-FFF2-40B4-BE49-F238E27FC236}">
                <a16:creationId xmlns:a16="http://schemas.microsoft.com/office/drawing/2014/main" id="{B76A06AE-512C-8C2C-9B52-D811EF2B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328" y="2812913"/>
            <a:ext cx="4669288" cy="12321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208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8B942-52DE-1FF8-4980-C98C4249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65"/>
            <a:ext cx="10515600" cy="5784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Tengri – </a:t>
            </a:r>
            <a:r>
              <a:rPr lang="ru-RU" b="1" dirty="0">
                <a:solidFill>
                  <a:srgbClr val="0070C0"/>
                </a:solidFill>
              </a:rPr>
              <a:t>СУБД для  больших  БД - </a:t>
            </a:r>
            <a:r>
              <a:rPr lang="en-US" b="1" dirty="0">
                <a:solidFill>
                  <a:srgbClr val="0070C0"/>
                </a:solidFill>
              </a:rPr>
              <a:t>performance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1C848-B2F1-EE04-36BB-8D68DE9A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Колоночный формат хранения</a:t>
            </a:r>
          </a:p>
          <a:p>
            <a:endParaRPr lang="ru-RU" dirty="0"/>
          </a:p>
          <a:p>
            <a:r>
              <a:rPr lang="ru-RU" dirty="0"/>
              <a:t>Сжатие</a:t>
            </a:r>
            <a:r>
              <a:rPr lang="en-US" dirty="0"/>
              <a:t> </a:t>
            </a:r>
            <a:r>
              <a:rPr lang="ru-RU" dirty="0"/>
              <a:t>колонок  5+ раз</a:t>
            </a:r>
          </a:p>
          <a:p>
            <a:endParaRPr lang="ru-RU" dirty="0"/>
          </a:p>
          <a:p>
            <a:r>
              <a:rPr lang="en-US" dirty="0"/>
              <a:t>Morsel </a:t>
            </a:r>
            <a:r>
              <a:rPr lang="ru-RU" dirty="0"/>
              <a:t>параллелизм</a:t>
            </a:r>
          </a:p>
          <a:p>
            <a:endParaRPr lang="ru-RU" dirty="0"/>
          </a:p>
          <a:p>
            <a:r>
              <a:rPr lang="en-US" dirty="0"/>
              <a:t>SIMD </a:t>
            </a:r>
            <a:r>
              <a:rPr lang="ru-RU" dirty="0"/>
              <a:t>команды</a:t>
            </a:r>
          </a:p>
          <a:p>
            <a:endParaRPr lang="en-US" dirty="0"/>
          </a:p>
          <a:p>
            <a:r>
              <a:rPr lang="ru-RU" dirty="0"/>
              <a:t>Неограниченное масштабирование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0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ngri Data Platform: Масштабирование"/>
          <p:cNvSpPr txBox="1">
            <a:spLocks noGrp="1"/>
          </p:cNvSpPr>
          <p:nvPr>
            <p:ph type="title"/>
          </p:nvPr>
        </p:nvSpPr>
        <p:spPr>
          <a:xfrm>
            <a:off x="838200" y="284565"/>
            <a:ext cx="10515600" cy="814631"/>
          </a:xfrm>
          <a:prstGeom prst="rect">
            <a:avLst/>
          </a:prstGeom>
        </p:spPr>
        <p:txBody>
          <a:bodyPr/>
          <a:lstStyle>
            <a:lvl1pPr>
              <a:defRPr sz="3800" b="1"/>
            </a:lvl1pPr>
          </a:lstStyle>
          <a:p>
            <a:r>
              <a:rPr dirty="0">
                <a:solidFill>
                  <a:srgbClr val="0070C0"/>
                </a:solidFill>
              </a:rPr>
              <a:t>Tengri Data Platform: </a:t>
            </a:r>
            <a:r>
              <a:rPr lang="ru-RU" dirty="0">
                <a:solidFill>
                  <a:srgbClr val="0070C0"/>
                </a:solidFill>
              </a:rPr>
              <a:t> Архитектура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45" name="Каждый аналитик работает со своим SQL вычислителем"/>
          <p:cNvSpPr txBox="1">
            <a:spLocks noGrp="1"/>
          </p:cNvSpPr>
          <p:nvPr>
            <p:ph idx="1"/>
          </p:nvPr>
        </p:nvSpPr>
        <p:spPr>
          <a:xfrm>
            <a:off x="226579" y="1731589"/>
            <a:ext cx="5929417" cy="4412422"/>
          </a:xfrm>
          <a:prstGeom prst="rect">
            <a:avLst/>
          </a:prstGeom>
        </p:spPr>
        <p:txBody>
          <a:bodyPr/>
          <a:lstStyle>
            <a:lvl1pPr marL="301815" indent="-301815" defTabSz="886968">
              <a:defRPr sz="1746"/>
            </a:lvl1pPr>
          </a:lstStyle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SQL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вычислитель - легковесный контейнер, запускаемый на аппаратной кластере за ~100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вычислитель - получает эксклюзивные ядра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vCPU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RAM бюджет: аналитики не мешают друг другу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Вычислители разных размеров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M, L, 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вычислитель - подгружает данные и выполняет SQL запросы.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вычислитель без нагрузки - отключается системой после периода ожидания.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оптимизации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Endpoint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реплики),  часть на вычислителе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 запускает вычислители на разных узлах, данные пересылаются на вычислитель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446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 defTabSz="6096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449" name="SQL вычислитель - подгружает данные и выполняет SQL запросы."/>
          <p:cNvSpPr txBox="1"/>
          <p:nvPr/>
        </p:nvSpPr>
        <p:spPr>
          <a:xfrm>
            <a:off x="521205" y="4320166"/>
            <a:ext cx="5644470" cy="58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01815" indent="-301815" defTabSz="886968">
              <a:lnSpc>
                <a:spcPct val="90000"/>
              </a:lnSpc>
              <a:buSzPct val="100000"/>
              <a:buChar char="▪"/>
              <a:defRPr sz="1746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SQL вычислитель - получает эксклюзивные ядра (vCPU) и RAM бюджет: аналитики не мешают друг другу"/>
          <p:cNvSpPr txBox="1"/>
          <p:nvPr/>
        </p:nvSpPr>
        <p:spPr>
          <a:xfrm>
            <a:off x="521205" y="3390708"/>
            <a:ext cx="5644470" cy="849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01815" indent="-301815" defTabSz="886968">
              <a:lnSpc>
                <a:spcPct val="90000"/>
              </a:lnSpc>
              <a:buSzPct val="100000"/>
              <a:buChar char="▪"/>
              <a:defRPr sz="1746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SQL вычислитель без нагрузки - отключается системой после периода ожидания."/>
          <p:cNvSpPr txBox="1"/>
          <p:nvPr/>
        </p:nvSpPr>
        <p:spPr>
          <a:xfrm>
            <a:off x="521205" y="5093459"/>
            <a:ext cx="5644470" cy="58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301815" indent="-301815" defTabSz="886968">
              <a:lnSpc>
                <a:spcPct val="90000"/>
              </a:lnSpc>
              <a:buSzPct val="100000"/>
              <a:buChar char="▪"/>
              <a:defRPr sz="1746">
                <a:solidFill>
                  <a:srgbClr val="142D9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257BCD-0EA3-D399-F134-A6EE39E80F9B}"/>
              </a:ext>
            </a:extLst>
          </p:cNvPr>
          <p:cNvGrpSpPr/>
          <p:nvPr/>
        </p:nvGrpSpPr>
        <p:grpSpPr>
          <a:xfrm>
            <a:off x="5518768" y="1553671"/>
            <a:ext cx="6613231" cy="4124573"/>
            <a:chOff x="1580343" y="512762"/>
            <a:chExt cx="9952845" cy="5832476"/>
          </a:xfrm>
        </p:grpSpPr>
        <p:sp>
          <p:nvSpPr>
            <p:cNvPr id="3" name="Прямоугольник: скругленные углы 1">
              <a:extLst>
                <a:ext uri="{FF2B5EF4-FFF2-40B4-BE49-F238E27FC236}">
                  <a16:creationId xmlns:a16="http://schemas.microsoft.com/office/drawing/2014/main" id="{E9673C84-9304-99A5-FD1A-531596D6F569}"/>
                </a:ext>
              </a:extLst>
            </p:cNvPr>
            <p:cNvSpPr/>
            <p:nvPr/>
          </p:nvSpPr>
          <p:spPr>
            <a:xfrm>
              <a:off x="4223006" y="512762"/>
              <a:ext cx="7310182" cy="5832476"/>
            </a:xfrm>
            <a:prstGeom prst="roundRect">
              <a:avLst>
                <a:gd name="adj" fmla="val 3407"/>
              </a:avLst>
            </a:prstGeom>
            <a:solidFill>
              <a:srgbClr val="EFEFF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Дуга 5">
              <a:extLst>
                <a:ext uri="{FF2B5EF4-FFF2-40B4-BE49-F238E27FC236}">
                  <a16:creationId xmlns:a16="http://schemas.microsoft.com/office/drawing/2014/main" id="{C3E93258-7BED-421F-7D26-310A4BA3A2C1}"/>
                </a:ext>
              </a:extLst>
            </p:cNvPr>
            <p:cNvSpPr/>
            <p:nvPr/>
          </p:nvSpPr>
          <p:spPr>
            <a:xfrm flipH="1">
              <a:off x="7983963" y="3685519"/>
              <a:ext cx="638010" cy="103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3239" y="4095"/>
                    <a:pt x="21600" y="12456"/>
                    <a:pt x="21600" y="21600"/>
                  </a:cubicBezTo>
                </a:path>
              </a:pathLst>
            </a:cu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grpSp>
          <p:nvGrpSpPr>
            <p:cNvPr id="5" name="Прямоугольник: скругленные углы 6">
              <a:extLst>
                <a:ext uri="{FF2B5EF4-FFF2-40B4-BE49-F238E27FC236}">
                  <a16:creationId xmlns:a16="http://schemas.microsoft.com/office/drawing/2014/main" id="{2C9FE826-5133-EFC8-9CC2-FA287A435F7C}"/>
                </a:ext>
              </a:extLst>
            </p:cNvPr>
            <p:cNvGrpSpPr/>
            <p:nvPr/>
          </p:nvGrpSpPr>
          <p:grpSpPr>
            <a:xfrm>
              <a:off x="5479134" y="1189651"/>
              <a:ext cx="1072256" cy="710998"/>
              <a:chOff x="0" y="0"/>
              <a:chExt cx="1072255" cy="710996"/>
            </a:xfrm>
          </p:grpSpPr>
          <p:sp>
            <p:nvSpPr>
              <p:cNvPr id="49" name="Rounded Rectangle">
                <a:extLst>
                  <a:ext uri="{FF2B5EF4-FFF2-40B4-BE49-F238E27FC236}">
                    <a16:creationId xmlns:a16="http://schemas.microsoft.com/office/drawing/2014/main" id="{94AF7CE4-A664-4873-B486-1D049C98E574}"/>
                  </a:ext>
                </a:extLst>
              </p:cNvPr>
              <p:cNvSpPr/>
              <p:nvPr/>
            </p:nvSpPr>
            <p:spPr>
              <a:xfrm>
                <a:off x="0" y="0"/>
                <a:ext cx="1072255" cy="710996"/>
              </a:xfrm>
              <a:prstGeom prst="roundRect">
                <a:avLst>
                  <a:gd name="adj" fmla="val 9067"/>
                </a:avLst>
              </a:prstGeom>
              <a:solidFill>
                <a:srgbClr val="142D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" name="Notebooks">
                <a:extLst>
                  <a:ext uri="{FF2B5EF4-FFF2-40B4-BE49-F238E27FC236}">
                    <a16:creationId xmlns:a16="http://schemas.microsoft.com/office/drawing/2014/main" id="{AA76FDD3-C664-AE4F-F9F1-9ABBDE1D6780}"/>
                  </a:ext>
                </a:extLst>
              </p:cNvPr>
              <p:cNvSpPr txBox="1"/>
              <p:nvPr/>
            </p:nvSpPr>
            <p:spPr>
              <a:xfrm>
                <a:off x="110322" y="257573"/>
                <a:ext cx="851612" cy="1958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spcBef>
                    <a:spcPts val="200"/>
                  </a:spcBef>
                  <a:defRPr sz="12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1pPr>
              </a:lstStyle>
              <a:p>
                <a:r>
                  <a:rPr sz="900" dirty="0"/>
                  <a:t>Notebooks</a:t>
                </a:r>
              </a:p>
            </p:txBody>
          </p:sp>
        </p:grpSp>
        <p:grpSp>
          <p:nvGrpSpPr>
            <p:cNvPr id="6" name="Группа 7">
              <a:extLst>
                <a:ext uri="{FF2B5EF4-FFF2-40B4-BE49-F238E27FC236}">
                  <a16:creationId xmlns:a16="http://schemas.microsoft.com/office/drawing/2014/main" id="{01AF84FA-F654-5C42-6A8A-5C159D116FB4}"/>
                </a:ext>
              </a:extLst>
            </p:cNvPr>
            <p:cNvGrpSpPr/>
            <p:nvPr/>
          </p:nvGrpSpPr>
          <p:grpSpPr>
            <a:xfrm>
              <a:off x="8826744" y="753381"/>
              <a:ext cx="1915036" cy="1147267"/>
              <a:chOff x="0" y="0"/>
              <a:chExt cx="1915035" cy="1147266"/>
            </a:xfrm>
          </p:grpSpPr>
          <p:sp>
            <p:nvSpPr>
              <p:cNvPr id="43" name="Прямоугольник: скругленные углы 22">
                <a:extLst>
                  <a:ext uri="{FF2B5EF4-FFF2-40B4-BE49-F238E27FC236}">
                    <a16:creationId xmlns:a16="http://schemas.microsoft.com/office/drawing/2014/main" id="{A633501F-B8BA-9D86-2E70-4C0A4B665D78}"/>
                  </a:ext>
                </a:extLst>
              </p:cNvPr>
              <p:cNvSpPr/>
              <p:nvPr/>
            </p:nvSpPr>
            <p:spPr>
              <a:xfrm>
                <a:off x="298707" y="284786"/>
                <a:ext cx="1072255" cy="710996"/>
              </a:xfrm>
              <a:prstGeom prst="roundRect">
                <a:avLst>
                  <a:gd name="adj" fmla="val 9067"/>
                </a:avLst>
              </a:prstGeom>
              <a:solidFill>
                <a:srgbClr val="142D99">
                  <a:alpha val="8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" name="Прямоугольник: скругленные углы 23">
                <a:extLst>
                  <a:ext uri="{FF2B5EF4-FFF2-40B4-BE49-F238E27FC236}">
                    <a16:creationId xmlns:a16="http://schemas.microsoft.com/office/drawing/2014/main" id="{2B5CAC22-6E8C-5603-8023-22E0CCD1A516}"/>
                  </a:ext>
                </a:extLst>
              </p:cNvPr>
              <p:cNvSpPr/>
              <p:nvPr/>
            </p:nvSpPr>
            <p:spPr>
              <a:xfrm>
                <a:off x="589793" y="130963"/>
                <a:ext cx="1072256" cy="710997"/>
              </a:xfrm>
              <a:prstGeom prst="roundRect">
                <a:avLst>
                  <a:gd name="adj" fmla="val 9067"/>
                </a:avLst>
              </a:prstGeom>
              <a:solidFill>
                <a:srgbClr val="142D99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3712750-3652-93CC-D95F-3A6D31E6DBEE}"/>
                  </a:ext>
                </a:extLst>
              </p:cNvPr>
              <p:cNvSpPr/>
              <p:nvPr/>
            </p:nvSpPr>
            <p:spPr>
              <a:xfrm>
                <a:off x="842781" y="0"/>
                <a:ext cx="1072255" cy="710997"/>
              </a:xfrm>
              <a:prstGeom prst="roundRect">
                <a:avLst>
                  <a:gd name="adj" fmla="val 9067"/>
                </a:avLst>
              </a:prstGeom>
              <a:solidFill>
                <a:srgbClr val="142D99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6" name="Прямоугольник: скругленные углы 25">
                <a:extLst>
                  <a:ext uri="{FF2B5EF4-FFF2-40B4-BE49-F238E27FC236}">
                    <a16:creationId xmlns:a16="http://schemas.microsoft.com/office/drawing/2014/main" id="{3101E42A-E84A-76D6-7E48-B7E731745102}"/>
                  </a:ext>
                </a:extLst>
              </p:cNvPr>
              <p:cNvGrpSpPr/>
              <p:nvPr/>
            </p:nvGrpSpPr>
            <p:grpSpPr>
              <a:xfrm>
                <a:off x="0" y="436270"/>
                <a:ext cx="1072255" cy="710997"/>
                <a:chOff x="0" y="0"/>
                <a:chExt cx="1072254" cy="710995"/>
              </a:xfrm>
            </p:grpSpPr>
            <p:sp>
              <p:nvSpPr>
                <p:cNvPr id="47" name="Rounded Rectangle">
                  <a:extLst>
                    <a:ext uri="{FF2B5EF4-FFF2-40B4-BE49-F238E27FC236}">
                      <a16:creationId xmlns:a16="http://schemas.microsoft.com/office/drawing/2014/main" id="{B58067AA-4E9D-7585-D75B-377ADD32EBC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72255" cy="710996"/>
                </a:xfrm>
                <a:prstGeom prst="roundRect">
                  <a:avLst>
                    <a:gd name="adj" fmla="val 9067"/>
                  </a:avLst>
                </a:prstGeom>
                <a:solidFill>
                  <a:srgbClr val="142D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200"/>
                    </a:spcBef>
                    <a:defRPr sz="8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8" name="Python">
                  <a:extLst>
                    <a:ext uri="{FF2B5EF4-FFF2-40B4-BE49-F238E27FC236}">
                      <a16:creationId xmlns:a16="http://schemas.microsoft.com/office/drawing/2014/main" id="{4E0737B1-5A06-8DCE-8313-34A0109A3D7A}"/>
                    </a:ext>
                  </a:extLst>
                </p:cNvPr>
                <p:cNvSpPr txBox="1"/>
                <p:nvPr/>
              </p:nvSpPr>
              <p:spPr>
                <a:xfrm>
                  <a:off x="110321" y="266597"/>
                  <a:ext cx="851612" cy="177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spcBef>
                      <a:spcPts val="200"/>
                    </a:spcBef>
                    <a:defRPr sz="1200">
                      <a:solidFill>
                        <a:srgbClr val="FFFFFF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defRPr>
                  </a:lvl1pPr>
                </a:lstStyle>
                <a:p>
                  <a:r>
                    <a:t>Python</a:t>
                  </a:r>
                </a:p>
              </p:txBody>
            </p:sp>
          </p:grpSp>
        </p:grp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1687C5D-1A1E-FB09-3BB7-EE4361AAB71A}"/>
                </a:ext>
              </a:extLst>
            </p:cNvPr>
            <p:cNvSpPr txBox="1"/>
            <p:nvPr/>
          </p:nvSpPr>
          <p:spPr>
            <a:xfrm>
              <a:off x="8762604" y="2010423"/>
              <a:ext cx="2261517" cy="2611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 sz="1200"/>
              </a:pPr>
              <a:r>
                <a:rPr dirty="0"/>
                <a:t>Python</a:t>
              </a:r>
              <a:r>
                <a:rPr lang="ru-RU" dirty="0"/>
                <a:t> </a:t>
              </a:r>
              <a:r>
                <a:rPr dirty="0" err="1"/>
                <a:t>вычислители</a:t>
              </a:r>
              <a:endParaRPr dirty="0"/>
            </a:p>
          </p:txBody>
        </p:sp>
        <p:sp>
          <p:nvSpPr>
            <p:cNvPr id="8" name="Прямая со стрелкой 15">
              <a:extLst>
                <a:ext uri="{FF2B5EF4-FFF2-40B4-BE49-F238E27FC236}">
                  <a16:creationId xmlns:a16="http://schemas.microsoft.com/office/drawing/2014/main" id="{92A6928F-A6A4-F290-3447-C77A9D4C4FAC}"/>
                </a:ext>
              </a:extLst>
            </p:cNvPr>
            <p:cNvSpPr/>
            <p:nvPr/>
          </p:nvSpPr>
          <p:spPr>
            <a:xfrm>
              <a:off x="6629855" y="1545286"/>
              <a:ext cx="2081538" cy="1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9" name="Группа 26">
              <a:extLst>
                <a:ext uri="{FF2B5EF4-FFF2-40B4-BE49-F238E27FC236}">
                  <a16:creationId xmlns:a16="http://schemas.microsoft.com/office/drawing/2014/main" id="{DFA274B4-62BB-9EE1-C861-9EB4779EEC41}"/>
                </a:ext>
              </a:extLst>
            </p:cNvPr>
            <p:cNvGrpSpPr/>
            <p:nvPr/>
          </p:nvGrpSpPr>
          <p:grpSpPr>
            <a:xfrm>
              <a:off x="5479134" y="4917170"/>
              <a:ext cx="5009659" cy="1187450"/>
              <a:chOff x="0" y="0"/>
              <a:chExt cx="5009658" cy="1187449"/>
            </a:xfrm>
          </p:grpSpPr>
          <p:sp>
            <p:nvSpPr>
              <p:cNvPr id="34" name="Прямоугольник: скругленные углы 10">
                <a:extLst>
                  <a:ext uri="{FF2B5EF4-FFF2-40B4-BE49-F238E27FC236}">
                    <a16:creationId xmlns:a16="http://schemas.microsoft.com/office/drawing/2014/main" id="{530E00C0-E539-AB86-2405-ABBC397366A0}"/>
                  </a:ext>
                </a:extLst>
              </p:cNvPr>
              <p:cNvSpPr/>
              <p:nvPr/>
            </p:nvSpPr>
            <p:spPr>
              <a:xfrm>
                <a:off x="0" y="0"/>
                <a:ext cx="5009659" cy="1187450"/>
              </a:xfrm>
              <a:prstGeom prst="roundRect">
                <a:avLst>
                  <a:gd name="adj" fmla="val 11873"/>
                </a:avLst>
              </a:prstGeom>
              <a:noFill/>
              <a:ln w="12700" cap="flat">
                <a:solidFill>
                  <a:srgbClr val="142D99"/>
                </a:solidFill>
                <a:prstDash val="lgDash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TextBox 11">
                <a:extLst>
                  <a:ext uri="{FF2B5EF4-FFF2-40B4-BE49-F238E27FC236}">
                    <a16:creationId xmlns:a16="http://schemas.microsoft.com/office/drawing/2014/main" id="{56767EA5-D86A-4213-10B5-A569A76FB807}"/>
                  </a:ext>
                </a:extLst>
              </p:cNvPr>
              <p:cNvSpPr txBox="1"/>
              <p:nvPr/>
            </p:nvSpPr>
            <p:spPr>
              <a:xfrm>
                <a:off x="2037171" y="857695"/>
                <a:ext cx="935317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/>
                </a:lvl1pPr>
              </a:lstStyle>
              <a:p>
                <a:r>
                  <a:t>Storage</a:t>
                </a:r>
              </a:p>
            </p:txBody>
          </p:sp>
          <p:sp>
            <p:nvSpPr>
              <p:cNvPr id="36" name="Прямоугольник: скругленные углы 12">
                <a:extLst>
                  <a:ext uri="{FF2B5EF4-FFF2-40B4-BE49-F238E27FC236}">
                    <a16:creationId xmlns:a16="http://schemas.microsoft.com/office/drawing/2014/main" id="{15D0E7AC-DD78-7371-7B1D-97EA4EC6553B}"/>
                  </a:ext>
                </a:extLst>
              </p:cNvPr>
              <p:cNvSpPr/>
              <p:nvPr/>
            </p:nvSpPr>
            <p:spPr>
              <a:xfrm>
                <a:off x="291087" y="130962"/>
                <a:ext cx="4427485" cy="582495"/>
              </a:xfrm>
              <a:prstGeom prst="roundRect">
                <a:avLst>
                  <a:gd name="adj" fmla="val 11071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7" name="Группа 16">
                <a:extLst>
                  <a:ext uri="{FF2B5EF4-FFF2-40B4-BE49-F238E27FC236}">
                    <a16:creationId xmlns:a16="http://schemas.microsoft.com/office/drawing/2014/main" id="{C040A496-1C1B-CFD7-8354-41A3CF5BCB03}"/>
                  </a:ext>
                </a:extLst>
              </p:cNvPr>
              <p:cNvGrpSpPr/>
              <p:nvPr/>
            </p:nvGrpSpPr>
            <p:grpSpPr>
              <a:xfrm>
                <a:off x="1264189" y="237542"/>
                <a:ext cx="2481281" cy="369334"/>
                <a:chOff x="0" y="0"/>
                <a:chExt cx="2481280" cy="369332"/>
              </a:xfrm>
            </p:grpSpPr>
            <p:pic>
              <p:nvPicPr>
                <p:cNvPr id="38" name="Рисунок 17" descr="Рисунок 17">
                  <a:extLst>
                    <a:ext uri="{FF2B5EF4-FFF2-40B4-BE49-F238E27FC236}">
                      <a16:creationId xmlns:a16="http://schemas.microsoft.com/office/drawing/2014/main" id="{CDA4A6F1-A17A-F368-6FF0-A7D398F35A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1" y="2458"/>
                  <a:ext cx="1337311" cy="3644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9" name="Прямая соединительная линия 18">
                  <a:extLst>
                    <a:ext uri="{FF2B5EF4-FFF2-40B4-BE49-F238E27FC236}">
                      <a16:creationId xmlns:a16="http://schemas.microsoft.com/office/drawing/2014/main" id="{FE7FD4A1-5CA5-FBAF-FF18-46CAA542602E}"/>
                    </a:ext>
                  </a:extLst>
                </p:cNvPr>
                <p:cNvSpPr/>
                <p:nvPr/>
              </p:nvSpPr>
              <p:spPr>
                <a:xfrm>
                  <a:off x="1613812" y="-1"/>
                  <a:ext cx="1" cy="369333"/>
                </a:xfrm>
                <a:prstGeom prst="line">
                  <a:avLst/>
                </a:prstGeom>
                <a:noFill/>
                <a:ln w="9525" cap="flat">
                  <a:solidFill>
                    <a:srgbClr val="ADB4C3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40" name="Группа 19">
                  <a:extLst>
                    <a:ext uri="{FF2B5EF4-FFF2-40B4-BE49-F238E27FC236}">
                      <a16:creationId xmlns:a16="http://schemas.microsoft.com/office/drawing/2014/main" id="{4B6DD3C1-BF3A-14B2-E1F4-10FC90151BA4}"/>
                    </a:ext>
                  </a:extLst>
                </p:cNvPr>
                <p:cNvGrpSpPr/>
                <p:nvPr/>
              </p:nvGrpSpPr>
              <p:grpSpPr>
                <a:xfrm>
                  <a:off x="1890316" y="46166"/>
                  <a:ext cx="590964" cy="279401"/>
                  <a:chOff x="0" y="0"/>
                  <a:chExt cx="590962" cy="279400"/>
                </a:xfrm>
              </p:grpSpPr>
              <p:sp>
                <p:nvSpPr>
                  <p:cNvPr id="41" name="TextBox 20">
                    <a:extLst>
                      <a:ext uri="{FF2B5EF4-FFF2-40B4-BE49-F238E27FC236}">
                        <a16:creationId xmlns:a16="http://schemas.microsoft.com/office/drawing/2014/main" id="{3B6F6E21-F0BF-38CC-2F50-290141A147AB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0"/>
                    <a:ext cx="437110" cy="2794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>
                      <a:defRPr>
                        <a:latin typeface="Roboto Medium"/>
                        <a:ea typeface="Roboto Medium"/>
                        <a:cs typeface="Roboto Medium"/>
                        <a:sym typeface="Roboto Medium"/>
                      </a:defRPr>
                    </a:lvl1pPr>
                  </a:lstStyle>
                  <a:p>
                    <a:r>
                      <a:t>S3</a:t>
                    </a:r>
                  </a:p>
                </p:txBody>
              </p:sp>
              <p:pic>
                <p:nvPicPr>
                  <p:cNvPr id="42" name="Рисунок 21" descr="Рисунок 21">
                    <a:extLst>
                      <a:ext uri="{FF2B5EF4-FFF2-40B4-BE49-F238E27FC236}">
                        <a16:creationId xmlns:a16="http://schemas.microsoft.com/office/drawing/2014/main" id="{F4EFBE57-B8F3-928F-7D2F-5D6DAD21D4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14265" y="50151"/>
                    <a:ext cx="176698" cy="17669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  <p:grpSp>
          <p:nvGrpSpPr>
            <p:cNvPr id="10" name="Прямоугольник: скругленные углы 29">
              <a:extLst>
                <a:ext uri="{FF2B5EF4-FFF2-40B4-BE49-F238E27FC236}">
                  <a16:creationId xmlns:a16="http://schemas.microsoft.com/office/drawing/2014/main" id="{5E88396C-8CCA-1A54-DA14-576C67FB319A}"/>
                </a:ext>
              </a:extLst>
            </p:cNvPr>
            <p:cNvGrpSpPr/>
            <p:nvPr/>
          </p:nvGrpSpPr>
          <p:grpSpPr>
            <a:xfrm>
              <a:off x="5479134" y="2814284"/>
              <a:ext cx="1072256" cy="710998"/>
              <a:chOff x="0" y="0"/>
              <a:chExt cx="1072255" cy="710996"/>
            </a:xfrm>
          </p:grpSpPr>
          <p:sp>
            <p:nvSpPr>
              <p:cNvPr id="32" name="Rounded Rectangle">
                <a:extLst>
                  <a:ext uri="{FF2B5EF4-FFF2-40B4-BE49-F238E27FC236}">
                    <a16:creationId xmlns:a16="http://schemas.microsoft.com/office/drawing/2014/main" id="{117EA79E-3F5E-C6B1-424C-85A9B0E9272C}"/>
                  </a:ext>
                </a:extLst>
              </p:cNvPr>
              <p:cNvSpPr/>
              <p:nvPr/>
            </p:nvSpPr>
            <p:spPr>
              <a:xfrm>
                <a:off x="0" y="0"/>
                <a:ext cx="1072255" cy="710996"/>
              </a:xfrm>
              <a:prstGeom prst="roundRect">
                <a:avLst>
                  <a:gd name="adj" fmla="val 9067"/>
                </a:avLst>
              </a:prstGeom>
              <a:solidFill>
                <a:srgbClr val="142D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QL Endpoint">
                <a:extLst>
                  <a:ext uri="{FF2B5EF4-FFF2-40B4-BE49-F238E27FC236}">
                    <a16:creationId xmlns:a16="http://schemas.microsoft.com/office/drawing/2014/main" id="{E9CC5CC4-A9D2-D0BB-C63A-D13BF7A9D3B4}"/>
                  </a:ext>
                </a:extLst>
              </p:cNvPr>
              <p:cNvSpPr txBox="1"/>
              <p:nvPr/>
            </p:nvSpPr>
            <p:spPr>
              <a:xfrm>
                <a:off x="110322" y="116127"/>
                <a:ext cx="851612" cy="478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spcBef>
                    <a:spcPts val="200"/>
                  </a:spcBef>
                  <a:defRPr sz="12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1pPr>
              </a:lstStyle>
              <a:p>
                <a:r>
                  <a:rPr sz="1100" dirty="0"/>
                  <a:t>SQL Endpoint</a:t>
                </a:r>
              </a:p>
            </p:txBody>
          </p:sp>
        </p:grpSp>
        <p:grpSp>
          <p:nvGrpSpPr>
            <p:cNvPr id="11" name="Группа 30">
              <a:extLst>
                <a:ext uri="{FF2B5EF4-FFF2-40B4-BE49-F238E27FC236}">
                  <a16:creationId xmlns:a16="http://schemas.microsoft.com/office/drawing/2014/main" id="{343AE492-5013-52C5-7787-20D6788E7288}"/>
                </a:ext>
              </a:extLst>
            </p:cNvPr>
            <p:cNvGrpSpPr/>
            <p:nvPr/>
          </p:nvGrpSpPr>
          <p:grpSpPr>
            <a:xfrm>
              <a:off x="8826744" y="2378013"/>
              <a:ext cx="1915036" cy="1147267"/>
              <a:chOff x="0" y="0"/>
              <a:chExt cx="1915035" cy="1147266"/>
            </a:xfrm>
          </p:grpSpPr>
          <p:sp>
            <p:nvSpPr>
              <p:cNvPr id="26" name="Прямоугольник: скругленные углы 36">
                <a:extLst>
                  <a:ext uri="{FF2B5EF4-FFF2-40B4-BE49-F238E27FC236}">
                    <a16:creationId xmlns:a16="http://schemas.microsoft.com/office/drawing/2014/main" id="{3243DD95-A608-5B6F-9468-DE6782E500B1}"/>
                  </a:ext>
                </a:extLst>
              </p:cNvPr>
              <p:cNvSpPr/>
              <p:nvPr/>
            </p:nvSpPr>
            <p:spPr>
              <a:xfrm>
                <a:off x="298707" y="284786"/>
                <a:ext cx="1072255" cy="710996"/>
              </a:xfrm>
              <a:prstGeom prst="roundRect">
                <a:avLst>
                  <a:gd name="adj" fmla="val 9067"/>
                </a:avLst>
              </a:prstGeom>
              <a:solidFill>
                <a:srgbClr val="142D99">
                  <a:alpha val="8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Прямоугольник: скругленные углы 37">
                <a:extLst>
                  <a:ext uri="{FF2B5EF4-FFF2-40B4-BE49-F238E27FC236}">
                    <a16:creationId xmlns:a16="http://schemas.microsoft.com/office/drawing/2014/main" id="{ECB166A9-6122-49B7-AD73-71A76F26F98E}"/>
                  </a:ext>
                </a:extLst>
              </p:cNvPr>
              <p:cNvSpPr/>
              <p:nvPr/>
            </p:nvSpPr>
            <p:spPr>
              <a:xfrm>
                <a:off x="589793" y="130963"/>
                <a:ext cx="1072256" cy="710997"/>
              </a:xfrm>
              <a:prstGeom prst="roundRect">
                <a:avLst>
                  <a:gd name="adj" fmla="val 9067"/>
                </a:avLst>
              </a:prstGeom>
              <a:solidFill>
                <a:srgbClr val="142D99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Прямоугольник: скругленные углы 43">
                <a:extLst>
                  <a:ext uri="{FF2B5EF4-FFF2-40B4-BE49-F238E27FC236}">
                    <a16:creationId xmlns:a16="http://schemas.microsoft.com/office/drawing/2014/main" id="{65771081-B0D8-8371-4921-C60118169667}"/>
                  </a:ext>
                </a:extLst>
              </p:cNvPr>
              <p:cNvSpPr/>
              <p:nvPr/>
            </p:nvSpPr>
            <p:spPr>
              <a:xfrm>
                <a:off x="842781" y="0"/>
                <a:ext cx="1072255" cy="710997"/>
              </a:xfrm>
              <a:prstGeom prst="roundRect">
                <a:avLst>
                  <a:gd name="adj" fmla="val 9067"/>
                </a:avLst>
              </a:prstGeom>
              <a:solidFill>
                <a:srgbClr val="142D99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9" name="Прямоугольник: скругленные углы 44">
                <a:extLst>
                  <a:ext uri="{FF2B5EF4-FFF2-40B4-BE49-F238E27FC236}">
                    <a16:creationId xmlns:a16="http://schemas.microsoft.com/office/drawing/2014/main" id="{F02A2EE7-94A1-CBC8-898C-A4215926C252}"/>
                  </a:ext>
                </a:extLst>
              </p:cNvPr>
              <p:cNvGrpSpPr/>
              <p:nvPr/>
            </p:nvGrpSpPr>
            <p:grpSpPr>
              <a:xfrm>
                <a:off x="0" y="436270"/>
                <a:ext cx="1072255" cy="710997"/>
                <a:chOff x="0" y="0"/>
                <a:chExt cx="1072254" cy="710995"/>
              </a:xfrm>
            </p:grpSpPr>
            <p:sp>
              <p:nvSpPr>
                <p:cNvPr id="30" name="Rounded Rectangle">
                  <a:extLst>
                    <a:ext uri="{FF2B5EF4-FFF2-40B4-BE49-F238E27FC236}">
                      <a16:creationId xmlns:a16="http://schemas.microsoft.com/office/drawing/2014/main" id="{C53ED246-841E-82F1-BFF4-E88570E7CC1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72255" cy="710996"/>
                </a:xfrm>
                <a:prstGeom prst="roundRect">
                  <a:avLst>
                    <a:gd name="adj" fmla="val 9067"/>
                  </a:avLst>
                </a:prstGeom>
                <a:solidFill>
                  <a:srgbClr val="142D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200"/>
                    </a:spcBef>
                    <a:defRPr sz="8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1" name="SQL">
                  <a:extLst>
                    <a:ext uri="{FF2B5EF4-FFF2-40B4-BE49-F238E27FC236}">
                      <a16:creationId xmlns:a16="http://schemas.microsoft.com/office/drawing/2014/main" id="{C25341A2-BB3B-F8AA-3B60-C4610F536458}"/>
                    </a:ext>
                  </a:extLst>
                </p:cNvPr>
                <p:cNvSpPr txBox="1"/>
                <p:nvPr/>
              </p:nvSpPr>
              <p:spPr>
                <a:xfrm>
                  <a:off x="110321" y="266597"/>
                  <a:ext cx="851612" cy="177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spcBef>
                      <a:spcPts val="200"/>
                    </a:spcBef>
                    <a:defRPr sz="1200">
                      <a:solidFill>
                        <a:srgbClr val="FFFFFF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defRPr>
                  </a:lvl1pPr>
                </a:lstStyle>
                <a:p>
                  <a:r>
                    <a:t>SQL</a:t>
                  </a:r>
                </a:p>
              </p:txBody>
            </p:sp>
          </p:grpSp>
        </p:grpSp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1456B719-E4EF-4A7D-CCF4-15227F482C11}"/>
                </a:ext>
              </a:extLst>
            </p:cNvPr>
            <p:cNvSpPr txBox="1"/>
            <p:nvPr/>
          </p:nvSpPr>
          <p:spPr>
            <a:xfrm>
              <a:off x="8711393" y="3614453"/>
              <a:ext cx="1410291" cy="177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defRPr sz="1200"/>
              </a:pPr>
              <a:r>
                <a:t>SQL-вычислители</a:t>
              </a:r>
            </a:p>
          </p:txBody>
        </p:sp>
        <p:sp>
          <p:nvSpPr>
            <p:cNvPr id="13" name="Прямая со стрелкой 35">
              <a:extLst>
                <a:ext uri="{FF2B5EF4-FFF2-40B4-BE49-F238E27FC236}">
                  <a16:creationId xmlns:a16="http://schemas.microsoft.com/office/drawing/2014/main" id="{7E8BA18A-BFB5-37AE-EE5A-8E29D3937163}"/>
                </a:ext>
              </a:extLst>
            </p:cNvPr>
            <p:cNvSpPr/>
            <p:nvPr/>
          </p:nvSpPr>
          <p:spPr>
            <a:xfrm>
              <a:off x="6629855" y="3169918"/>
              <a:ext cx="2081538" cy="1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4" name="Прямоугольник: скругленные углы 46">
              <a:extLst>
                <a:ext uri="{FF2B5EF4-FFF2-40B4-BE49-F238E27FC236}">
                  <a16:creationId xmlns:a16="http://schemas.microsoft.com/office/drawing/2014/main" id="{3FA7B48D-9732-E2EA-79CD-115E54D46FC9}"/>
                </a:ext>
              </a:extLst>
            </p:cNvPr>
            <p:cNvGrpSpPr/>
            <p:nvPr/>
          </p:nvGrpSpPr>
          <p:grpSpPr>
            <a:xfrm>
              <a:off x="5479134" y="4002647"/>
              <a:ext cx="1072256" cy="710998"/>
              <a:chOff x="0" y="0"/>
              <a:chExt cx="1072255" cy="710996"/>
            </a:xfrm>
          </p:grpSpPr>
          <p:sp>
            <p:nvSpPr>
              <p:cNvPr id="24" name="Rounded Rectangle">
                <a:extLst>
                  <a:ext uri="{FF2B5EF4-FFF2-40B4-BE49-F238E27FC236}">
                    <a16:creationId xmlns:a16="http://schemas.microsoft.com/office/drawing/2014/main" id="{FA718B79-96B1-0EEA-64F0-85A5C6DAD18D}"/>
                  </a:ext>
                </a:extLst>
              </p:cNvPr>
              <p:cNvSpPr/>
              <p:nvPr/>
            </p:nvSpPr>
            <p:spPr>
              <a:xfrm>
                <a:off x="0" y="0"/>
                <a:ext cx="1072255" cy="710996"/>
              </a:xfrm>
              <a:prstGeom prst="roundRect">
                <a:avLst>
                  <a:gd name="adj" fmla="val 9067"/>
                </a:avLst>
              </a:prstGeom>
              <a:solidFill>
                <a:srgbClr val="142D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2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Tengri Iceberg…">
                <a:extLst>
                  <a:ext uri="{FF2B5EF4-FFF2-40B4-BE49-F238E27FC236}">
                    <a16:creationId xmlns:a16="http://schemas.microsoft.com/office/drawing/2014/main" id="{A588C611-336F-9B56-1C11-1FE1EE6F3535}"/>
                  </a:ext>
                </a:extLst>
              </p:cNvPr>
              <p:cNvSpPr txBox="1"/>
              <p:nvPr/>
            </p:nvSpPr>
            <p:spPr>
              <a:xfrm>
                <a:off x="110322" y="10949"/>
                <a:ext cx="851612" cy="6890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spcBef>
                    <a:spcPts val="200"/>
                  </a:spcBef>
                  <a:defRPr sz="12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pPr>
                <a:r>
                  <a:rPr sz="1000" dirty="0"/>
                  <a:t>Tengri Iceberg</a:t>
                </a:r>
              </a:p>
              <a:p>
                <a:pPr algn="ctr">
                  <a:spcBef>
                    <a:spcPts val="200"/>
                  </a:spcBef>
                  <a:defRPr sz="120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pPr>
                <a:r>
                  <a:rPr sz="1000" dirty="0"/>
                  <a:t>Catalog</a:t>
                </a:r>
                <a:endParaRPr dirty="0"/>
              </a:p>
            </p:txBody>
          </p:sp>
        </p:grpSp>
        <p:sp>
          <p:nvSpPr>
            <p:cNvPr id="15" name="Прямая со стрелкой 13">
              <a:extLst>
                <a:ext uri="{FF2B5EF4-FFF2-40B4-BE49-F238E27FC236}">
                  <a16:creationId xmlns:a16="http://schemas.microsoft.com/office/drawing/2014/main" id="{6873DAB7-30E9-98FB-619B-2C4FA9080050}"/>
                </a:ext>
              </a:extLst>
            </p:cNvPr>
            <p:cNvSpPr/>
            <p:nvPr/>
          </p:nvSpPr>
          <p:spPr>
            <a:xfrm>
              <a:off x="4143653" y="1545286"/>
              <a:ext cx="1256165" cy="1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6" name="Прямая со стрелкой 33">
              <a:extLst>
                <a:ext uri="{FF2B5EF4-FFF2-40B4-BE49-F238E27FC236}">
                  <a16:creationId xmlns:a16="http://schemas.microsoft.com/office/drawing/2014/main" id="{4933FF48-303B-9E79-C49C-B30ED43B29CC}"/>
                </a:ext>
              </a:extLst>
            </p:cNvPr>
            <p:cNvSpPr/>
            <p:nvPr/>
          </p:nvSpPr>
          <p:spPr>
            <a:xfrm>
              <a:off x="4143653" y="3169918"/>
              <a:ext cx="1256165" cy="1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7" name="Прямая со стрелкой 50">
              <a:extLst>
                <a:ext uri="{FF2B5EF4-FFF2-40B4-BE49-F238E27FC236}">
                  <a16:creationId xmlns:a16="http://schemas.microsoft.com/office/drawing/2014/main" id="{487CC603-B21A-9ABD-3C80-DC543CE87868}"/>
                </a:ext>
              </a:extLst>
            </p:cNvPr>
            <p:cNvSpPr/>
            <p:nvPr/>
          </p:nvSpPr>
          <p:spPr>
            <a:xfrm>
              <a:off x="4143653" y="4358145"/>
              <a:ext cx="1256165" cy="0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8" name="Прямая со стрелкой 51">
              <a:extLst>
                <a:ext uri="{FF2B5EF4-FFF2-40B4-BE49-F238E27FC236}">
                  <a16:creationId xmlns:a16="http://schemas.microsoft.com/office/drawing/2014/main" id="{56906E0B-B30B-3B45-2ABF-407F50531181}"/>
                </a:ext>
              </a:extLst>
            </p:cNvPr>
            <p:cNvSpPr/>
            <p:nvPr/>
          </p:nvSpPr>
          <p:spPr>
            <a:xfrm>
              <a:off x="4143653" y="5510893"/>
              <a:ext cx="1256165" cy="1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9" name="TextBox 53">
              <a:extLst>
                <a:ext uri="{FF2B5EF4-FFF2-40B4-BE49-F238E27FC236}">
                  <a16:creationId xmlns:a16="http://schemas.microsoft.com/office/drawing/2014/main" id="{BAC6A5B4-029A-6003-115C-37ECA9F3979D}"/>
                </a:ext>
              </a:extLst>
            </p:cNvPr>
            <p:cNvSpPr txBox="1"/>
            <p:nvPr/>
          </p:nvSpPr>
          <p:spPr>
            <a:xfrm>
              <a:off x="1580343" y="1406649"/>
              <a:ext cx="2506211" cy="2611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r"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rPr sz="1200" dirty="0"/>
                <a:t>Web UI</a:t>
              </a:r>
            </a:p>
          </p:txBody>
        </p:sp>
        <p:sp>
          <p:nvSpPr>
            <p:cNvPr id="20" name="TextBox 54">
              <a:extLst>
                <a:ext uri="{FF2B5EF4-FFF2-40B4-BE49-F238E27FC236}">
                  <a16:creationId xmlns:a16="http://schemas.microsoft.com/office/drawing/2014/main" id="{946012CA-00C2-A9C8-7427-EE735FB441D9}"/>
                </a:ext>
              </a:extLst>
            </p:cNvPr>
            <p:cNvSpPr txBox="1"/>
            <p:nvPr/>
          </p:nvSpPr>
          <p:spPr>
            <a:xfrm>
              <a:off x="2808171" y="3031282"/>
              <a:ext cx="1278383" cy="5222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r"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algn="l"/>
              <a:r>
                <a:rPr sz="1200" dirty="0"/>
                <a:t>ODBC/JDBC </a:t>
              </a:r>
              <a:endParaRPr lang="ru-RU" sz="1200" dirty="0"/>
            </a:p>
            <a:p>
              <a:pPr algn="l"/>
              <a:r>
                <a:rPr sz="1200" dirty="0"/>
                <a:t>connection</a:t>
              </a:r>
            </a:p>
          </p:txBody>
        </p:sp>
        <p:sp>
          <p:nvSpPr>
            <p:cNvPr id="21" name="TextBox 55">
              <a:extLst>
                <a:ext uri="{FF2B5EF4-FFF2-40B4-BE49-F238E27FC236}">
                  <a16:creationId xmlns:a16="http://schemas.microsoft.com/office/drawing/2014/main" id="{9B0EB110-A0AC-5FAF-D87F-84AABF031096}"/>
                </a:ext>
              </a:extLst>
            </p:cNvPr>
            <p:cNvSpPr txBox="1"/>
            <p:nvPr/>
          </p:nvSpPr>
          <p:spPr>
            <a:xfrm>
              <a:off x="3107422" y="4219645"/>
              <a:ext cx="979133" cy="5222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r"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algn="l"/>
              <a:r>
                <a:rPr sz="1200" dirty="0"/>
                <a:t>Iceberg </a:t>
              </a:r>
              <a:endParaRPr lang="ru-RU" sz="1200" dirty="0"/>
            </a:p>
            <a:p>
              <a:pPr algn="l"/>
              <a:r>
                <a:rPr sz="1200" dirty="0"/>
                <a:t>REST API</a:t>
              </a:r>
            </a:p>
          </p:txBody>
        </p:sp>
        <p:sp>
          <p:nvSpPr>
            <p:cNvPr id="22" name="TextBox 56">
              <a:extLst>
                <a:ext uri="{FF2B5EF4-FFF2-40B4-BE49-F238E27FC236}">
                  <a16:creationId xmlns:a16="http://schemas.microsoft.com/office/drawing/2014/main" id="{35871F98-9307-82DC-1630-D19CEA050E9D}"/>
                </a:ext>
              </a:extLst>
            </p:cNvPr>
            <p:cNvSpPr txBox="1"/>
            <p:nvPr/>
          </p:nvSpPr>
          <p:spPr>
            <a:xfrm>
              <a:off x="1580343" y="5372393"/>
              <a:ext cx="2506211" cy="2611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r">
                <a:defRPr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r>
                <a:rPr sz="1200" dirty="0"/>
                <a:t>S3 API</a:t>
              </a:r>
            </a:p>
          </p:txBody>
        </p:sp>
        <p:sp>
          <p:nvSpPr>
            <p:cNvPr id="23" name="Прямая со стрелкой 13">
              <a:extLst>
                <a:ext uri="{FF2B5EF4-FFF2-40B4-BE49-F238E27FC236}">
                  <a16:creationId xmlns:a16="http://schemas.microsoft.com/office/drawing/2014/main" id="{C94E7888-AA4D-2DBA-3F78-33DFF7C0F0A1}"/>
                </a:ext>
              </a:extLst>
            </p:cNvPr>
            <p:cNvSpPr/>
            <p:nvPr/>
          </p:nvSpPr>
          <p:spPr>
            <a:xfrm>
              <a:off x="6005704" y="2001967"/>
              <a:ext cx="1" cy="710997"/>
            </a:xfrm>
            <a:prstGeom prst="line">
              <a:avLst/>
            </a:prstGeom>
            <a:ln w="12700">
              <a:solidFill>
                <a:srgbClr val="142D99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03847-1E25-9CCC-82D9-E82BE43FD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8201DB-C2A0-90D2-E83E-FEDBF29E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r>
              <a:rPr lang="en-US" sz="6600" b="1" dirty="0"/>
              <a:t>Postgres Pro </a:t>
            </a:r>
            <a:r>
              <a:rPr lang="ru-RU" sz="6600" b="1" dirty="0"/>
              <a:t>для </a:t>
            </a:r>
            <a:r>
              <a:rPr lang="en-US" sz="6600" b="1" dirty="0"/>
              <a:t>VLDB,  OLTP, OLAP </a:t>
            </a:r>
            <a:r>
              <a:rPr lang="ru-RU" sz="6600" b="1" dirty="0"/>
              <a:t>и </a:t>
            </a:r>
            <a:r>
              <a:rPr lang="en-US" sz="6600" b="1" dirty="0"/>
              <a:t>HTAP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91608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ED0B3-2C6F-0383-E9C0-20B005B9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98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Что уже есть для </a:t>
            </a:r>
            <a:r>
              <a:rPr lang="en-US" b="1" dirty="0">
                <a:solidFill>
                  <a:srgbClr val="0070C0"/>
                </a:solidFill>
              </a:rPr>
              <a:t>OLAP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en-US" b="1" dirty="0">
                <a:solidFill>
                  <a:srgbClr val="0070C0"/>
                </a:solidFill>
              </a:rPr>
              <a:t>VLDB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6FBB2-D4DC-B389-17F2-CDF3F9ED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810"/>
            <a:ext cx="10515600" cy="465598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Небольшие </a:t>
            </a:r>
            <a:r>
              <a:rPr lang="en-US" b="1" dirty="0"/>
              <a:t>DWH </a:t>
            </a:r>
            <a:r>
              <a:rPr lang="ru-RU" b="1" dirty="0"/>
              <a:t>и витрины на </a:t>
            </a:r>
            <a:r>
              <a:rPr lang="en-US" b="1" dirty="0"/>
              <a:t>Postgres Pro</a:t>
            </a:r>
          </a:p>
          <a:p>
            <a:pPr>
              <a:spcBef>
                <a:spcPts val="600"/>
              </a:spcBef>
            </a:pPr>
            <a:r>
              <a:rPr lang="en-US" b="1" dirty="0"/>
              <a:t>Partitioning</a:t>
            </a:r>
          </a:p>
          <a:p>
            <a:pPr>
              <a:spcBef>
                <a:spcPts val="600"/>
              </a:spcBef>
            </a:pPr>
            <a:r>
              <a:rPr lang="en-US" b="1" dirty="0"/>
              <a:t>Interval, reference partitioning (18)</a:t>
            </a:r>
          </a:p>
          <a:p>
            <a:pPr>
              <a:spcBef>
                <a:spcPts val="600"/>
              </a:spcBef>
            </a:pPr>
            <a:r>
              <a:rPr lang="ru-RU" b="1" dirty="0"/>
              <a:t>Сжатие</a:t>
            </a:r>
          </a:p>
          <a:p>
            <a:pPr>
              <a:spcBef>
                <a:spcPts val="600"/>
              </a:spcBef>
            </a:pPr>
            <a:r>
              <a:rPr lang="en-US" b="1" dirty="0"/>
              <a:t>ILM</a:t>
            </a:r>
            <a:endParaRPr lang="ru-RU" b="1" dirty="0"/>
          </a:p>
          <a:p>
            <a:pPr>
              <a:spcBef>
                <a:spcPts val="600"/>
              </a:spcBef>
            </a:pPr>
            <a:r>
              <a:rPr lang="ru-RU" b="1" dirty="0"/>
              <a:t>Глобальные индексы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ru-RU" b="1" dirty="0" err="1"/>
              <a:t>Шардинг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ru-RU" b="1" dirty="0"/>
              <a:t>Аналитические и оконные функции</a:t>
            </a:r>
          </a:p>
          <a:p>
            <a:pPr>
              <a:spcBef>
                <a:spcPts val="600"/>
              </a:spcBef>
            </a:pPr>
            <a:r>
              <a:rPr lang="en-US" b="1" dirty="0"/>
              <a:t>ROLAP,  CUBE</a:t>
            </a:r>
          </a:p>
          <a:p>
            <a:pPr>
              <a:spcBef>
                <a:spcPts val="600"/>
              </a:spcBef>
            </a:pPr>
            <a:r>
              <a:rPr lang="en-US" b="1" dirty="0"/>
              <a:t>Materialized View</a:t>
            </a:r>
            <a:endParaRPr lang="ru-RU" b="1" dirty="0"/>
          </a:p>
          <a:p>
            <a:pPr>
              <a:spcBef>
                <a:spcPts val="600"/>
              </a:spcBef>
            </a:pPr>
            <a:r>
              <a:rPr lang="en-US" b="1" dirty="0"/>
              <a:t>Parallel  DML  </a:t>
            </a:r>
            <a:r>
              <a:rPr lang="ru-RU" b="1" dirty="0"/>
              <a:t>и </a:t>
            </a:r>
            <a:r>
              <a:rPr lang="en-US" b="1" dirty="0"/>
              <a:t>DDL, backup, restore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>
              <a:spcBef>
                <a:spcPts val="600"/>
              </a:spcBef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85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477F09-F3DB-BA6F-9DAA-0659EBADA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FDBFC-495F-45A7-B6B6-A9D897EA35DD}" type="slidenum">
              <a:rPr lang="ru-RU" smtClean="0"/>
              <a:t>26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8089CE-D6A0-60B5-A50C-A2A4469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84" y="215592"/>
            <a:ext cx="8973769" cy="70521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Что доделать в </a:t>
            </a:r>
            <a:r>
              <a:rPr lang="en-US" b="1" dirty="0">
                <a:solidFill>
                  <a:srgbClr val="0070C0"/>
                </a:solidFill>
              </a:rPr>
              <a:t>Postgres Pro Enterprise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55FFF-0149-B581-E59A-DF228DEC18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140737"/>
            <a:ext cx="8429106" cy="550167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IHeap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таблицы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In-memory columnar cache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Result cache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Append optimized table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dirty="0"/>
              <a:t>Обновляемые </a:t>
            </a:r>
            <a:r>
              <a:rPr lang="en-US" sz="2800" dirty="0"/>
              <a:t>MV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SIMD </a:t>
            </a:r>
            <a:r>
              <a:rPr lang="ru-RU" sz="2800" dirty="0"/>
              <a:t>команды</a:t>
            </a:r>
            <a:endParaRPr lang="en-US" sz="2800" dirty="0"/>
          </a:p>
          <a:p>
            <a:pPr>
              <a:spcBef>
                <a:spcPts val="600"/>
              </a:spcBef>
            </a:pPr>
            <a:endParaRPr lang="ru-RU" sz="2800" dirty="0"/>
          </a:p>
          <a:p>
            <a:pPr>
              <a:spcBef>
                <a:spcPts val="600"/>
              </a:spcBef>
            </a:pPr>
            <a:endParaRPr lang="ru-RU" sz="2800" dirty="0"/>
          </a:p>
          <a:p>
            <a:pPr>
              <a:spcBef>
                <a:spcPts val="600"/>
              </a:spcBef>
            </a:pPr>
            <a:r>
              <a:rPr lang="ru-RU" sz="2800" dirty="0"/>
              <a:t>А еще бы хотелось</a:t>
            </a:r>
            <a:r>
              <a:rPr lang="en-US" sz="2800" dirty="0"/>
              <a:t>:</a:t>
            </a:r>
          </a:p>
          <a:p>
            <a:pPr lvl="1">
              <a:spcBef>
                <a:spcPts val="600"/>
              </a:spcBef>
            </a:pPr>
            <a:r>
              <a:rPr lang="ru-RU" sz="2000" dirty="0"/>
              <a:t>Схемы звезда, снежинка, </a:t>
            </a:r>
            <a:r>
              <a:rPr lang="en-US" sz="2000" dirty="0" err="1"/>
              <a:t>Ancor</a:t>
            </a:r>
            <a:r>
              <a:rPr lang="en-US" sz="2000" dirty="0"/>
              <a:t>, Data Vault</a:t>
            </a:r>
            <a:r>
              <a:rPr lang="ru-RU" sz="2000" dirty="0"/>
              <a:t> - </a:t>
            </a:r>
            <a:r>
              <a:rPr lang="en-US" sz="2000" dirty="0"/>
              <a:t>Query rewriting</a:t>
            </a:r>
            <a:endParaRPr lang="ru-RU" sz="2000" dirty="0"/>
          </a:p>
          <a:p>
            <a:pPr lvl="1">
              <a:spcBef>
                <a:spcPts val="600"/>
              </a:spcBef>
            </a:pPr>
            <a:r>
              <a:rPr lang="en-US" sz="2000" dirty="0" err="1"/>
              <a:t>BitMap</a:t>
            </a:r>
            <a:r>
              <a:rPr lang="en-US" sz="2000" dirty="0"/>
              <a:t> Index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Direct Load</a:t>
            </a:r>
            <a:endParaRPr lang="ru-RU" sz="2000" dirty="0"/>
          </a:p>
          <a:p>
            <a:pPr lvl="1">
              <a:spcBef>
                <a:spcPts val="600"/>
              </a:spcBef>
            </a:pPr>
            <a:r>
              <a:rPr lang="ru-RU" sz="2000" dirty="0"/>
              <a:t>Работа с диском напрямую, в обход ОС</a:t>
            </a:r>
          </a:p>
          <a:p>
            <a:pPr lvl="1">
              <a:spcBef>
                <a:spcPts val="600"/>
              </a:spcBef>
            </a:pPr>
            <a:r>
              <a:rPr lang="ru-RU" sz="2000" dirty="0"/>
              <a:t>В </a:t>
            </a:r>
            <a:r>
              <a:rPr lang="ru-RU" sz="2000" dirty="0" err="1"/>
              <a:t>шардировании</a:t>
            </a:r>
            <a:r>
              <a:rPr lang="ru-RU" sz="2000" dirty="0"/>
              <a:t> </a:t>
            </a:r>
            <a:r>
              <a:rPr lang="ru-RU" sz="2000" dirty="0" err="1"/>
              <a:t>соразмещенные</a:t>
            </a:r>
            <a:r>
              <a:rPr lang="ru-RU" sz="2000" dirty="0"/>
              <a:t> таблицы не по ключу </a:t>
            </a:r>
            <a:r>
              <a:rPr lang="ru-RU" sz="2000" dirty="0" err="1"/>
              <a:t>шардирования</a:t>
            </a:r>
            <a:r>
              <a:rPr lang="ru-RU" sz="2000" dirty="0"/>
              <a:t> а по ключу соединения  </a:t>
            </a:r>
            <a:r>
              <a:rPr lang="en-US" sz="2000" dirty="0"/>
              <a:t>(</a:t>
            </a:r>
            <a:r>
              <a:rPr lang="en-US" sz="2000" dirty="0" err="1"/>
              <a:t>shaffl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01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09063-D5CC-E4F6-0A55-4611D942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F2D8D3-3FC8-C587-0C1C-F31B0E249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FDBFC-495F-45A7-B6B6-A9D897EA35DD}" type="slidenum">
              <a:rPr lang="ru-RU" smtClean="0"/>
              <a:t>27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B6E1BF-4DE9-B320-4573-D00DAB93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84" y="215592"/>
            <a:ext cx="8973769" cy="70521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Что доделываем в </a:t>
            </a:r>
            <a:r>
              <a:rPr lang="en-US" b="1" dirty="0">
                <a:solidFill>
                  <a:srgbClr val="0070C0"/>
                </a:solidFill>
              </a:rPr>
              <a:t>Postgres Pro Enterprise</a:t>
            </a:r>
            <a:r>
              <a:rPr lang="ru-RU" b="1" dirty="0">
                <a:solidFill>
                  <a:srgbClr val="0070C0"/>
                </a:solidFill>
              </a:rPr>
              <a:t> 18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B766B2-2D99-D835-34A3-E359A7D3E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384" y="1933756"/>
            <a:ext cx="8429106" cy="550167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err="1">
                <a:solidFill>
                  <a:schemeClr val="tx1"/>
                </a:solidFill>
              </a:rPr>
              <a:t>IHeap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таблицы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ru-RU" sz="32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Result cache</a:t>
            </a: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In-memory columnar cache (HIMERA)</a:t>
            </a: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Append optimized table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58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2B91C26-6084-755A-7D26-BE3C746FB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9CFA54-D68F-B964-3E99-8AFDD84B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1390"/>
            <a:ext cx="10515600" cy="91261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IHEAP  table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34AEB2F-6FA7-CDBD-62D4-3DD76472E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48" y="1825625"/>
            <a:ext cx="5503752" cy="4351338"/>
          </a:xfrm>
        </p:spPr>
        <p:txBody>
          <a:bodyPr>
            <a:normAutofit/>
          </a:bodyPr>
          <a:lstStyle/>
          <a:p>
            <a:r>
              <a:rPr lang="ru-RU" dirty="0"/>
              <a:t>Таблица делится на части (</a:t>
            </a:r>
            <a:r>
              <a:rPr lang="en-US" dirty="0"/>
              <a:t>chunk)</a:t>
            </a:r>
          </a:p>
          <a:p>
            <a:r>
              <a:rPr lang="ru-RU" dirty="0"/>
              <a:t>Для каждой колонке в </a:t>
            </a:r>
            <a:r>
              <a:rPr lang="en-US"/>
              <a:t>chunk </a:t>
            </a:r>
            <a:r>
              <a:rPr lang="ru-RU" dirty="0"/>
              <a:t>хранится мин и макс значение</a:t>
            </a:r>
          </a:p>
          <a:p>
            <a:r>
              <a:rPr lang="ru-RU" dirty="0"/>
              <a:t>При сканировании таблицы по условию не удовлетворяющие части пропускаются</a:t>
            </a:r>
          </a:p>
          <a:p>
            <a:r>
              <a:rPr lang="ru-RU" dirty="0"/>
              <a:t>Ускоряет  сканирование с условием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10BB1DA-C02B-268D-C95A-179ACCCFE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3535" y="2012771"/>
            <a:ext cx="5948465" cy="3791228"/>
          </a:xfrm>
        </p:spPr>
      </p:pic>
    </p:spTree>
    <p:extLst>
      <p:ext uri="{BB962C8B-B14F-4D97-AF65-F5344CB8AC3E}">
        <p14:creationId xmlns:p14="http://schemas.microsoft.com/office/powerpoint/2010/main" val="298209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Рисунок 4">
            <a:extLst>
              <a:ext uri="{FF2B5EF4-FFF2-40B4-BE49-F238E27FC236}">
                <a16:creationId xmlns:a16="http://schemas.microsoft.com/office/drawing/2014/main" id="{2212B1F5-BD2A-5C01-C10B-1C1977CA8EEE}"/>
              </a:ext>
            </a:extLst>
          </p:cNvPr>
          <p:cNvGrpSpPr/>
          <p:nvPr/>
        </p:nvGrpSpPr>
        <p:grpSpPr>
          <a:xfrm>
            <a:off x="2377034" y="3891691"/>
            <a:ext cx="337465" cy="140691"/>
            <a:chOff x="2397353" y="3891691"/>
            <a:chExt cx="337465" cy="140691"/>
          </a:xfrm>
          <a:solidFill>
            <a:srgbClr val="333333"/>
          </a:solidFill>
        </p:grpSpPr>
        <p:sp>
          <p:nvSpPr>
            <p:cNvPr id="1173" name="Полилиния: фигура 1172">
              <a:extLst>
                <a:ext uri="{FF2B5EF4-FFF2-40B4-BE49-F238E27FC236}">
                  <a16:creationId xmlns:a16="http://schemas.microsoft.com/office/drawing/2014/main" id="{91C5E2E7-8684-1EC4-3CB0-2F99CBE762F4}"/>
                </a:ext>
              </a:extLst>
            </p:cNvPr>
            <p:cNvSpPr/>
            <p:nvPr/>
          </p:nvSpPr>
          <p:spPr>
            <a:xfrm flipV="1">
              <a:off x="2722122" y="3891691"/>
              <a:ext cx="12696" cy="12700"/>
            </a:xfrm>
            <a:custGeom>
              <a:avLst/>
              <a:gdLst/>
              <a:ahLst/>
              <a:cxnLst/>
              <a:rect l="l" t="t" r="r" b="b"/>
              <a:pathLst>
                <a:path w="12696" h="12700"/>
              </a:pathLst>
            </a:custGeom>
            <a:solidFill>
              <a:srgbClr val="333333"/>
            </a:solidFill>
            <a:ln w="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8" name="Полилиния: фигура 1177">
              <a:extLst>
                <a:ext uri="{FF2B5EF4-FFF2-40B4-BE49-F238E27FC236}">
                  <a16:creationId xmlns:a16="http://schemas.microsoft.com/office/drawing/2014/main" id="{22880609-6142-86F4-F59D-CEC16DCDA997}"/>
                </a:ext>
              </a:extLst>
            </p:cNvPr>
            <p:cNvSpPr/>
            <p:nvPr/>
          </p:nvSpPr>
          <p:spPr>
            <a:xfrm flipV="1">
              <a:off x="2397353" y="4019682"/>
              <a:ext cx="12696" cy="12700"/>
            </a:xfrm>
            <a:custGeom>
              <a:avLst/>
              <a:gdLst/>
              <a:ahLst/>
              <a:cxnLst/>
              <a:rect l="l" t="t" r="r" b="b"/>
              <a:pathLst>
                <a:path w="12696" h="12700"/>
              </a:pathLst>
            </a:custGeom>
            <a:solidFill>
              <a:srgbClr val="333333"/>
            </a:solidFill>
            <a:ln w="1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76" name="PlaceHolder 2">
            <a:extLst>
              <a:ext uri="{FF2B5EF4-FFF2-40B4-BE49-F238E27FC236}">
                <a16:creationId xmlns:a16="http://schemas.microsoft.com/office/drawing/2014/main" id="{C4777516-11D6-700D-48E4-16F2EEC708FD}"/>
              </a:ext>
            </a:extLst>
          </p:cNvPr>
          <p:cNvSpPr txBox="1">
            <a:spLocks/>
          </p:cNvSpPr>
          <p:nvPr/>
        </p:nvSpPr>
        <p:spPr>
          <a:xfrm>
            <a:off x="528575" y="4768821"/>
            <a:ext cx="11363699" cy="1868215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Aptos"/>
              </a:rPr>
              <a:t>Таблица делится на блоки страниц</a:t>
            </a:r>
            <a:endParaRPr lang="ru-RU" sz="2800" b="1" dirty="0">
              <a:solidFill>
                <a:srgbClr val="000000"/>
              </a:solidFill>
              <a:latin typeface="Arial"/>
            </a:endParaRPr>
          </a:p>
          <a:p>
            <a:pPr marL="228600" indent="-228600" algn="l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Aptos"/>
              </a:rPr>
              <a:t>Для каждой колонки каждого  блока в </a:t>
            </a:r>
            <a:r>
              <a:rPr lang="ru-RU" sz="2800" b="1" dirty="0" err="1">
                <a:solidFill>
                  <a:schemeClr val="dk1"/>
                </a:solidFill>
                <a:latin typeface="Aptos"/>
              </a:rPr>
              <a:t>спецключах</a:t>
            </a:r>
            <a:r>
              <a:rPr lang="en-US" sz="2800" b="1" dirty="0">
                <a:solidFill>
                  <a:schemeClr val="dk1"/>
                </a:solidFill>
                <a:latin typeface="Aptos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Aptos"/>
              </a:rPr>
              <a:t>хранится сигнатура фильтра Блума и мин/макс значение содержимого колонки на страницах в блоке</a:t>
            </a:r>
            <a:endParaRPr lang="ru-RU" sz="2800" b="1" dirty="0">
              <a:solidFill>
                <a:srgbClr val="000000"/>
              </a:solidFill>
              <a:latin typeface="Arial"/>
            </a:endParaRPr>
          </a:p>
          <a:p>
            <a:pPr marL="228600" indent="-228600" algn="l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Aptos"/>
              </a:rPr>
              <a:t>При сканировании таблицы условия проверяются по </a:t>
            </a:r>
            <a:r>
              <a:rPr lang="ru-RU" sz="2800" b="1" dirty="0" err="1">
                <a:solidFill>
                  <a:schemeClr val="dk1"/>
                </a:solidFill>
                <a:latin typeface="Aptos"/>
              </a:rPr>
              <a:t>спецключам</a:t>
            </a:r>
            <a:r>
              <a:rPr lang="ru-RU" sz="2800" b="1" dirty="0">
                <a:solidFill>
                  <a:schemeClr val="dk1"/>
                </a:solidFill>
                <a:latin typeface="Aptos"/>
              </a:rPr>
              <a:t> для каждого блока страниц. Не удовлетворяющие условиям блоки пропускаются целиком.</a:t>
            </a:r>
            <a:endParaRPr lang="ru-RU" sz="2800" b="1" dirty="0">
              <a:solidFill>
                <a:srgbClr val="000000"/>
              </a:solidFill>
              <a:latin typeface="Arial"/>
            </a:endParaRPr>
          </a:p>
          <a:p>
            <a:pPr marL="228600" indent="-228600" algn="l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dirty="0" err="1">
                <a:solidFill>
                  <a:schemeClr val="dk1"/>
                </a:solidFill>
                <a:latin typeface="Aptos"/>
              </a:rPr>
              <a:t>Инвалидация</a:t>
            </a:r>
            <a:r>
              <a:rPr lang="ru-RU" sz="2800" b="1" dirty="0">
                <a:solidFill>
                  <a:schemeClr val="dk1"/>
                </a:solidFill>
                <a:latin typeface="Aptos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Aptos"/>
              </a:rPr>
              <a:t>спецключей</a:t>
            </a:r>
            <a:r>
              <a:rPr lang="ru-RU" sz="2800" b="1" dirty="0">
                <a:solidFill>
                  <a:schemeClr val="dk1"/>
                </a:solidFill>
                <a:latin typeface="Aptos"/>
              </a:rPr>
              <a:t> производится во время </a:t>
            </a:r>
            <a:r>
              <a:rPr lang="ru-RU" sz="2800" b="1" dirty="0" err="1">
                <a:solidFill>
                  <a:schemeClr val="dk1"/>
                </a:solidFill>
                <a:latin typeface="Aptos"/>
              </a:rPr>
              <a:t>Vacuum</a:t>
            </a:r>
            <a:r>
              <a:rPr lang="ru-RU" sz="2800" b="1" dirty="0">
                <a:solidFill>
                  <a:schemeClr val="dk1"/>
                </a:solidFill>
                <a:latin typeface="Aptos"/>
              </a:rPr>
              <a:t>, либо после DML операций</a:t>
            </a:r>
            <a:endParaRPr lang="ru-RU" sz="2800" b="1" dirty="0">
              <a:solidFill>
                <a:srgbClr val="000000"/>
              </a:solidFill>
              <a:latin typeface="Arial"/>
            </a:endParaRPr>
          </a:p>
          <a:p>
            <a:pPr marL="228600" indent="-228600" algn="l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Aptos"/>
              </a:rPr>
              <a:t>Ускоряет  сканирование с условием</a:t>
            </a:r>
            <a:endParaRPr lang="ru-RU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7" name="PlaceHolder 1">
            <a:extLst>
              <a:ext uri="{FF2B5EF4-FFF2-40B4-BE49-F238E27FC236}">
                <a16:creationId xmlns:a16="http://schemas.microsoft.com/office/drawing/2014/main" id="{61D8C44F-7028-517D-9ECF-55947C6F27A0}"/>
              </a:ext>
            </a:extLst>
          </p:cNvPr>
          <p:cNvSpPr txBox="1">
            <a:spLocks/>
          </p:cNvSpPr>
          <p:nvPr/>
        </p:nvSpPr>
        <p:spPr>
          <a:xfrm>
            <a:off x="266518" y="323267"/>
            <a:ext cx="2072234" cy="916261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US" sz="4400" b="1" dirty="0">
                <a:solidFill>
                  <a:srgbClr val="0070C0"/>
                </a:solidFill>
                <a:latin typeface="Aptos Display"/>
              </a:rPr>
              <a:t>IHEAP  table</a:t>
            </a:r>
            <a:endParaRPr lang="ru-RU" sz="4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6A818FE-C418-2792-5C20-40F041656B57}"/>
              </a:ext>
            </a:extLst>
          </p:cNvPr>
          <p:cNvGrpSpPr/>
          <p:nvPr/>
        </p:nvGrpSpPr>
        <p:grpSpPr>
          <a:xfrm>
            <a:off x="989592" y="110063"/>
            <a:ext cx="10526631" cy="4470250"/>
            <a:chOff x="989592" y="110063"/>
            <a:chExt cx="10526631" cy="4470250"/>
          </a:xfrm>
        </p:grpSpPr>
        <p:grpSp>
          <p:nvGrpSpPr>
            <p:cNvPr id="1435" name="Рисунок 4">
              <a:extLst>
                <a:ext uri="{FF2B5EF4-FFF2-40B4-BE49-F238E27FC236}">
                  <a16:creationId xmlns:a16="http://schemas.microsoft.com/office/drawing/2014/main" id="{5EE52879-590B-8756-5DE3-D48B37FF1B3A}"/>
                </a:ext>
              </a:extLst>
            </p:cNvPr>
            <p:cNvGrpSpPr/>
            <p:nvPr/>
          </p:nvGrpSpPr>
          <p:grpSpPr>
            <a:xfrm>
              <a:off x="8003756" y="3229686"/>
              <a:ext cx="310113" cy="50820"/>
              <a:chOff x="6937173" y="3349989"/>
              <a:chExt cx="261309" cy="52780"/>
            </a:xfrm>
            <a:solidFill>
              <a:srgbClr val="000000"/>
            </a:solidFill>
          </p:grpSpPr>
          <p:sp>
            <p:nvSpPr>
              <p:cNvPr id="1436" name="Полилиния: фигура 1435">
                <a:extLst>
                  <a:ext uri="{FF2B5EF4-FFF2-40B4-BE49-F238E27FC236}">
                    <a16:creationId xmlns:a16="http://schemas.microsoft.com/office/drawing/2014/main" id="{5C8407F3-D3E1-B6AE-9D09-B18E0D234564}"/>
                  </a:ext>
                </a:extLst>
              </p:cNvPr>
              <p:cNvSpPr/>
              <p:nvPr/>
            </p:nvSpPr>
            <p:spPr>
              <a:xfrm flipV="1">
                <a:off x="6937173" y="3349989"/>
                <a:ext cx="49097" cy="52780"/>
              </a:xfrm>
              <a:custGeom>
                <a:avLst/>
                <a:gdLst>
                  <a:gd name="connsiteX0" fmla="*/ -749 w 49097"/>
                  <a:gd name="connsiteY0" fmla="*/ 52428 h 52780"/>
                  <a:gd name="connsiteX1" fmla="*/ 48349 w 49097"/>
                  <a:gd name="connsiteY1" fmla="*/ 52428 h 52780"/>
                  <a:gd name="connsiteX2" fmla="*/ 48349 w 49097"/>
                  <a:gd name="connsiteY2" fmla="*/ -352 h 52780"/>
                  <a:gd name="connsiteX3" fmla="*/ -749 w 49097"/>
                  <a:gd name="connsiteY3" fmla="*/ -352 h 52780"/>
                  <a:gd name="connsiteX4" fmla="*/ -749 w 49097"/>
                  <a:gd name="connsiteY4" fmla="*/ 52428 h 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7" h="52780">
                    <a:moveTo>
                      <a:pt x="-749" y="52428"/>
                    </a:moveTo>
                    <a:lnTo>
                      <a:pt x="48349" y="52428"/>
                    </a:lnTo>
                    <a:lnTo>
                      <a:pt x="48349" y="-352"/>
                    </a:lnTo>
                    <a:lnTo>
                      <a:pt x="-749" y="-352"/>
                    </a:lnTo>
                    <a:lnTo>
                      <a:pt x="-749" y="52428"/>
                    </a:lnTo>
                    <a:close/>
                  </a:path>
                </a:pathLst>
              </a:custGeom>
              <a:solidFill>
                <a:srgbClr val="000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37" name="Полилиния: фигура 1436">
                <a:extLst>
                  <a:ext uri="{FF2B5EF4-FFF2-40B4-BE49-F238E27FC236}">
                    <a16:creationId xmlns:a16="http://schemas.microsoft.com/office/drawing/2014/main" id="{137DF0F4-2E1B-1902-E341-4B005E46EEE4}"/>
                  </a:ext>
                </a:extLst>
              </p:cNvPr>
              <p:cNvSpPr/>
              <p:nvPr/>
            </p:nvSpPr>
            <p:spPr>
              <a:xfrm flipV="1">
                <a:off x="7043279" y="3349989"/>
                <a:ext cx="49097" cy="52780"/>
              </a:xfrm>
              <a:custGeom>
                <a:avLst/>
                <a:gdLst>
                  <a:gd name="connsiteX0" fmla="*/ -741 w 49097"/>
                  <a:gd name="connsiteY0" fmla="*/ 52428 h 52780"/>
                  <a:gd name="connsiteX1" fmla="*/ 48357 w 49097"/>
                  <a:gd name="connsiteY1" fmla="*/ 52428 h 52780"/>
                  <a:gd name="connsiteX2" fmla="*/ 48357 w 49097"/>
                  <a:gd name="connsiteY2" fmla="*/ -352 h 52780"/>
                  <a:gd name="connsiteX3" fmla="*/ -741 w 49097"/>
                  <a:gd name="connsiteY3" fmla="*/ -352 h 52780"/>
                  <a:gd name="connsiteX4" fmla="*/ -741 w 49097"/>
                  <a:gd name="connsiteY4" fmla="*/ 52428 h 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7" h="52780">
                    <a:moveTo>
                      <a:pt x="-741" y="52428"/>
                    </a:moveTo>
                    <a:lnTo>
                      <a:pt x="48357" y="52428"/>
                    </a:lnTo>
                    <a:lnTo>
                      <a:pt x="48357" y="-352"/>
                    </a:lnTo>
                    <a:lnTo>
                      <a:pt x="-741" y="-352"/>
                    </a:lnTo>
                    <a:lnTo>
                      <a:pt x="-741" y="52428"/>
                    </a:lnTo>
                    <a:close/>
                  </a:path>
                </a:pathLst>
              </a:custGeom>
              <a:solidFill>
                <a:srgbClr val="000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38" name="Полилиния: фигура 1437">
                <a:extLst>
                  <a:ext uri="{FF2B5EF4-FFF2-40B4-BE49-F238E27FC236}">
                    <a16:creationId xmlns:a16="http://schemas.microsoft.com/office/drawing/2014/main" id="{63F8871B-97AA-0FF0-36EB-040A155E93EC}"/>
                  </a:ext>
                </a:extLst>
              </p:cNvPr>
              <p:cNvSpPr/>
              <p:nvPr/>
            </p:nvSpPr>
            <p:spPr>
              <a:xfrm flipV="1">
                <a:off x="7149385" y="3349989"/>
                <a:ext cx="49097" cy="52780"/>
              </a:xfrm>
              <a:custGeom>
                <a:avLst/>
                <a:gdLst>
                  <a:gd name="connsiteX0" fmla="*/ -733 w 49097"/>
                  <a:gd name="connsiteY0" fmla="*/ 52428 h 52780"/>
                  <a:gd name="connsiteX1" fmla="*/ 48365 w 49097"/>
                  <a:gd name="connsiteY1" fmla="*/ 52428 h 52780"/>
                  <a:gd name="connsiteX2" fmla="*/ 48365 w 49097"/>
                  <a:gd name="connsiteY2" fmla="*/ -352 h 52780"/>
                  <a:gd name="connsiteX3" fmla="*/ -733 w 49097"/>
                  <a:gd name="connsiteY3" fmla="*/ -352 h 52780"/>
                  <a:gd name="connsiteX4" fmla="*/ -733 w 49097"/>
                  <a:gd name="connsiteY4" fmla="*/ 52428 h 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7" h="52780">
                    <a:moveTo>
                      <a:pt x="-733" y="52428"/>
                    </a:moveTo>
                    <a:lnTo>
                      <a:pt x="48365" y="52428"/>
                    </a:lnTo>
                    <a:lnTo>
                      <a:pt x="48365" y="-352"/>
                    </a:lnTo>
                    <a:lnTo>
                      <a:pt x="-733" y="-352"/>
                    </a:lnTo>
                    <a:lnTo>
                      <a:pt x="-733" y="52428"/>
                    </a:lnTo>
                    <a:close/>
                  </a:path>
                </a:pathLst>
              </a:custGeom>
              <a:solidFill>
                <a:srgbClr val="000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39" name="Рисунок 4">
              <a:extLst>
                <a:ext uri="{FF2B5EF4-FFF2-40B4-BE49-F238E27FC236}">
                  <a16:creationId xmlns:a16="http://schemas.microsoft.com/office/drawing/2014/main" id="{C4708CA5-69E0-5A67-6399-3264A829DD4D}"/>
                </a:ext>
              </a:extLst>
            </p:cNvPr>
            <p:cNvGrpSpPr/>
            <p:nvPr/>
          </p:nvGrpSpPr>
          <p:grpSpPr>
            <a:xfrm>
              <a:off x="8532725" y="3217979"/>
              <a:ext cx="155056" cy="25410"/>
              <a:chOff x="7382896" y="3337831"/>
              <a:chExt cx="130654" cy="26390"/>
            </a:xfrm>
            <a:solidFill>
              <a:srgbClr val="000000"/>
            </a:solidFill>
          </p:grpSpPr>
          <p:sp>
            <p:nvSpPr>
              <p:cNvPr id="1440" name="Полилиния: фигура 1439">
                <a:extLst>
                  <a:ext uri="{FF2B5EF4-FFF2-40B4-BE49-F238E27FC236}">
                    <a16:creationId xmlns:a16="http://schemas.microsoft.com/office/drawing/2014/main" id="{6C6FD91A-84A0-DD46-331E-B506589B634D}"/>
                  </a:ext>
                </a:extLst>
              </p:cNvPr>
              <p:cNvSpPr/>
              <p:nvPr/>
            </p:nvSpPr>
            <p:spPr>
              <a:xfrm flipV="1">
                <a:off x="7382896" y="3337831"/>
                <a:ext cx="24548" cy="26390"/>
              </a:xfrm>
              <a:custGeom>
                <a:avLst/>
                <a:gdLst>
                  <a:gd name="connsiteX0" fmla="*/ -715 w 24548"/>
                  <a:gd name="connsiteY0" fmla="*/ 26036 h 26390"/>
                  <a:gd name="connsiteX1" fmla="*/ 23834 w 24548"/>
                  <a:gd name="connsiteY1" fmla="*/ 26036 h 26390"/>
                  <a:gd name="connsiteX2" fmla="*/ 23834 w 24548"/>
                  <a:gd name="connsiteY2" fmla="*/ -354 h 26390"/>
                  <a:gd name="connsiteX3" fmla="*/ -715 w 24548"/>
                  <a:gd name="connsiteY3" fmla="*/ -354 h 26390"/>
                  <a:gd name="connsiteX4" fmla="*/ -715 w 24548"/>
                  <a:gd name="connsiteY4" fmla="*/ 26036 h 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" h="26390">
                    <a:moveTo>
                      <a:pt x="-715" y="26036"/>
                    </a:moveTo>
                    <a:lnTo>
                      <a:pt x="23834" y="26036"/>
                    </a:lnTo>
                    <a:lnTo>
                      <a:pt x="23834" y="-354"/>
                    </a:lnTo>
                    <a:lnTo>
                      <a:pt x="-715" y="-354"/>
                    </a:lnTo>
                    <a:lnTo>
                      <a:pt x="-715" y="26036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41" name="Полилиния: фигура 1440">
                <a:extLst>
                  <a:ext uri="{FF2B5EF4-FFF2-40B4-BE49-F238E27FC236}">
                    <a16:creationId xmlns:a16="http://schemas.microsoft.com/office/drawing/2014/main" id="{5247AB3F-41F9-D01D-78D7-BF0F835B0449}"/>
                  </a:ext>
                </a:extLst>
              </p:cNvPr>
              <p:cNvSpPr/>
              <p:nvPr/>
            </p:nvSpPr>
            <p:spPr>
              <a:xfrm flipV="1">
                <a:off x="7435949" y="3337831"/>
                <a:ext cx="24548" cy="26390"/>
              </a:xfrm>
              <a:custGeom>
                <a:avLst/>
                <a:gdLst>
                  <a:gd name="connsiteX0" fmla="*/ -711 w 24548"/>
                  <a:gd name="connsiteY0" fmla="*/ 26036 h 26390"/>
                  <a:gd name="connsiteX1" fmla="*/ 23838 w 24548"/>
                  <a:gd name="connsiteY1" fmla="*/ 26036 h 26390"/>
                  <a:gd name="connsiteX2" fmla="*/ 23838 w 24548"/>
                  <a:gd name="connsiteY2" fmla="*/ -354 h 26390"/>
                  <a:gd name="connsiteX3" fmla="*/ -711 w 24548"/>
                  <a:gd name="connsiteY3" fmla="*/ -354 h 26390"/>
                  <a:gd name="connsiteX4" fmla="*/ -711 w 24548"/>
                  <a:gd name="connsiteY4" fmla="*/ 26036 h 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" h="26390">
                    <a:moveTo>
                      <a:pt x="-711" y="26036"/>
                    </a:moveTo>
                    <a:lnTo>
                      <a:pt x="23838" y="26036"/>
                    </a:lnTo>
                    <a:lnTo>
                      <a:pt x="23838" y="-354"/>
                    </a:lnTo>
                    <a:lnTo>
                      <a:pt x="-711" y="-354"/>
                    </a:lnTo>
                    <a:lnTo>
                      <a:pt x="-711" y="26036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42" name="Полилиния: фигура 1441">
                <a:extLst>
                  <a:ext uri="{FF2B5EF4-FFF2-40B4-BE49-F238E27FC236}">
                    <a16:creationId xmlns:a16="http://schemas.microsoft.com/office/drawing/2014/main" id="{BE6774C4-48A8-1309-CC95-8FD854510C21}"/>
                  </a:ext>
                </a:extLst>
              </p:cNvPr>
              <p:cNvSpPr/>
              <p:nvPr/>
            </p:nvSpPr>
            <p:spPr>
              <a:xfrm flipV="1">
                <a:off x="7489002" y="3337831"/>
                <a:ext cx="24548" cy="26390"/>
              </a:xfrm>
              <a:custGeom>
                <a:avLst/>
                <a:gdLst>
                  <a:gd name="connsiteX0" fmla="*/ -707 w 24548"/>
                  <a:gd name="connsiteY0" fmla="*/ 26036 h 26390"/>
                  <a:gd name="connsiteX1" fmla="*/ 23842 w 24548"/>
                  <a:gd name="connsiteY1" fmla="*/ 26036 h 26390"/>
                  <a:gd name="connsiteX2" fmla="*/ 23842 w 24548"/>
                  <a:gd name="connsiteY2" fmla="*/ -354 h 26390"/>
                  <a:gd name="connsiteX3" fmla="*/ -707 w 24548"/>
                  <a:gd name="connsiteY3" fmla="*/ -354 h 26390"/>
                  <a:gd name="connsiteX4" fmla="*/ -707 w 24548"/>
                  <a:gd name="connsiteY4" fmla="*/ 26036 h 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" h="26390">
                    <a:moveTo>
                      <a:pt x="-707" y="26036"/>
                    </a:moveTo>
                    <a:lnTo>
                      <a:pt x="23842" y="26036"/>
                    </a:lnTo>
                    <a:lnTo>
                      <a:pt x="23842" y="-354"/>
                    </a:lnTo>
                    <a:lnTo>
                      <a:pt x="-707" y="-354"/>
                    </a:lnTo>
                    <a:lnTo>
                      <a:pt x="-707" y="26036"/>
                    </a:lnTo>
                    <a:close/>
                  </a:path>
                </a:pathLst>
              </a:custGeom>
              <a:solidFill>
                <a:srgbClr val="000000"/>
              </a:solidFill>
              <a:ln w="2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596" name="Группа 1595">
              <a:extLst>
                <a:ext uri="{FF2B5EF4-FFF2-40B4-BE49-F238E27FC236}">
                  <a16:creationId xmlns:a16="http://schemas.microsoft.com/office/drawing/2014/main" id="{5FF02406-2A1D-7B3F-1C04-0E725089BC59}"/>
                </a:ext>
              </a:extLst>
            </p:cNvPr>
            <p:cNvGrpSpPr/>
            <p:nvPr/>
          </p:nvGrpSpPr>
          <p:grpSpPr>
            <a:xfrm>
              <a:off x="1957966" y="3511346"/>
              <a:ext cx="9248246" cy="1068967"/>
              <a:chOff x="1822516" y="3642511"/>
              <a:chExt cx="7792811" cy="1110190"/>
            </a:xfrm>
          </p:grpSpPr>
          <p:sp>
            <p:nvSpPr>
              <p:cNvPr id="1076" name="Полилиния: фигура 1075">
                <a:extLst>
                  <a:ext uri="{FF2B5EF4-FFF2-40B4-BE49-F238E27FC236}">
                    <a16:creationId xmlns:a16="http://schemas.microsoft.com/office/drawing/2014/main" id="{F8B746FC-49B3-B169-26E6-155417ED5961}"/>
                  </a:ext>
                </a:extLst>
              </p:cNvPr>
              <p:cNvSpPr/>
              <p:nvPr/>
            </p:nvSpPr>
            <p:spPr>
              <a:xfrm>
                <a:off x="6498203" y="3642512"/>
                <a:ext cx="1558562" cy="1110189"/>
              </a:xfrm>
              <a:custGeom>
                <a:avLst/>
                <a:gdLst>
                  <a:gd name="connsiteX0" fmla="*/ 0 w 1558562"/>
                  <a:gd name="connsiteY0" fmla="*/ 1548993 h 1548993"/>
                  <a:gd name="connsiteX1" fmla="*/ 1558562 w 1558562"/>
                  <a:gd name="connsiteY1" fmla="*/ 1548993 h 1548993"/>
                  <a:gd name="connsiteX2" fmla="*/ 1558562 w 1558562"/>
                  <a:gd name="connsiteY2" fmla="*/ 0 h 1548993"/>
                  <a:gd name="connsiteX3" fmla="*/ 0 w 1558562"/>
                  <a:gd name="connsiteY3" fmla="*/ 0 h 154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562" h="1548993">
                    <a:moveTo>
                      <a:pt x="0" y="1548993"/>
                    </a:moveTo>
                    <a:lnTo>
                      <a:pt x="1558562" y="1548993"/>
                    </a:lnTo>
                    <a:lnTo>
                      <a:pt x="15585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 w="126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ru-RU" dirty="0"/>
                  <a:t>…</a:t>
                </a:r>
              </a:p>
            </p:txBody>
          </p:sp>
          <p:grpSp>
            <p:nvGrpSpPr>
              <p:cNvPr id="1567" name="Группа 1566">
                <a:extLst>
                  <a:ext uri="{FF2B5EF4-FFF2-40B4-BE49-F238E27FC236}">
                    <a16:creationId xmlns:a16="http://schemas.microsoft.com/office/drawing/2014/main" id="{14174921-EE4B-CBD9-55C5-4C271B953E0C}"/>
                  </a:ext>
                </a:extLst>
              </p:cNvPr>
              <p:cNvGrpSpPr/>
              <p:nvPr/>
            </p:nvGrpSpPr>
            <p:grpSpPr>
              <a:xfrm>
                <a:off x="1822516" y="3642511"/>
                <a:ext cx="1558562" cy="1110189"/>
                <a:chOff x="1822516" y="3642511"/>
                <a:chExt cx="1558562" cy="1110189"/>
              </a:xfrm>
            </p:grpSpPr>
            <p:sp>
              <p:nvSpPr>
                <p:cNvPr id="1050" name="Полилиния: фигура 1049">
                  <a:extLst>
                    <a:ext uri="{FF2B5EF4-FFF2-40B4-BE49-F238E27FC236}">
                      <a16:creationId xmlns:a16="http://schemas.microsoft.com/office/drawing/2014/main" id="{91887F4A-0616-1C04-0C1E-FFB3BB0A7DE9}"/>
                    </a:ext>
                  </a:extLst>
                </p:cNvPr>
                <p:cNvSpPr/>
                <p:nvPr/>
              </p:nvSpPr>
              <p:spPr>
                <a:xfrm>
                  <a:off x="1822516" y="3642511"/>
                  <a:ext cx="1558562" cy="1110189"/>
                </a:xfrm>
                <a:custGeom>
                  <a:avLst/>
                  <a:gdLst>
                    <a:gd name="connsiteX0" fmla="*/ 0 w 1558562"/>
                    <a:gd name="connsiteY0" fmla="*/ 1548993 h 1548993"/>
                    <a:gd name="connsiteX1" fmla="*/ 1558562 w 1558562"/>
                    <a:gd name="connsiteY1" fmla="*/ 1548993 h 1548993"/>
                    <a:gd name="connsiteX2" fmla="*/ 1558562 w 1558562"/>
                    <a:gd name="connsiteY2" fmla="*/ 0 h 1548993"/>
                    <a:gd name="connsiteX3" fmla="*/ 0 w 1558562"/>
                    <a:gd name="connsiteY3" fmla="*/ 0 h 154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8562" h="1548993">
                      <a:moveTo>
                        <a:pt x="0" y="1548993"/>
                      </a:moveTo>
                      <a:lnTo>
                        <a:pt x="1558562" y="1548993"/>
                      </a:lnTo>
                      <a:lnTo>
                        <a:pt x="15585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1269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ru-RU" sz="1100" dirty="0"/>
                </a:p>
              </p:txBody>
            </p:sp>
            <p:sp>
              <p:nvSpPr>
                <p:cNvPr id="1557" name="Полилиния: фигура 1556">
                  <a:extLst>
                    <a:ext uri="{FF2B5EF4-FFF2-40B4-BE49-F238E27FC236}">
                      <a16:creationId xmlns:a16="http://schemas.microsoft.com/office/drawing/2014/main" id="{C9A45162-DDE4-9AD9-761E-16898A489B1A}"/>
                    </a:ext>
                  </a:extLst>
                </p:cNvPr>
                <p:cNvSpPr/>
                <p:nvPr/>
              </p:nvSpPr>
              <p:spPr>
                <a:xfrm>
                  <a:off x="2284379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58" name="Полилиния: фигура 1557">
                  <a:extLst>
                    <a:ext uri="{FF2B5EF4-FFF2-40B4-BE49-F238E27FC236}">
                      <a16:creationId xmlns:a16="http://schemas.microsoft.com/office/drawing/2014/main" id="{FEFEEAD1-42AF-849B-2E74-C73B174434D0}"/>
                    </a:ext>
                  </a:extLst>
                </p:cNvPr>
                <p:cNvSpPr/>
                <p:nvPr/>
              </p:nvSpPr>
              <p:spPr>
                <a:xfrm>
                  <a:off x="2620886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59" name="Полилиния: фигура 1558">
                  <a:extLst>
                    <a:ext uri="{FF2B5EF4-FFF2-40B4-BE49-F238E27FC236}">
                      <a16:creationId xmlns:a16="http://schemas.microsoft.com/office/drawing/2014/main" id="{05483092-06C3-B5D3-BB3C-7E9BB20F616B}"/>
                    </a:ext>
                  </a:extLst>
                </p:cNvPr>
                <p:cNvSpPr/>
                <p:nvPr/>
              </p:nvSpPr>
              <p:spPr>
                <a:xfrm>
                  <a:off x="2957393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ru-RU" sz="500" b="1" dirty="0"/>
                    <a:t>…</a:t>
                  </a:r>
                </a:p>
              </p:txBody>
            </p:sp>
            <p:sp>
              <p:nvSpPr>
                <p:cNvPr id="1560" name="TextBox 1559">
                  <a:extLst>
                    <a:ext uri="{FF2B5EF4-FFF2-40B4-BE49-F238E27FC236}">
                      <a16:creationId xmlns:a16="http://schemas.microsoft.com/office/drawing/2014/main" id="{CBCFE267-F50E-8D78-20CF-82EACD5FCF73}"/>
                    </a:ext>
                  </a:extLst>
                </p:cNvPr>
                <p:cNvSpPr txBox="1"/>
                <p:nvPr/>
              </p:nvSpPr>
              <p:spPr>
                <a:xfrm>
                  <a:off x="2090303" y="3726557"/>
                  <a:ext cx="102298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Block 1</a:t>
                  </a:r>
                  <a:br>
                    <a:rPr lang="en-US" sz="1100" b="1" dirty="0"/>
                  </a:br>
                  <a:r>
                    <a:rPr lang="en-US" sz="1100" b="1" dirty="0"/>
                    <a:t>(N </a:t>
                  </a:r>
                  <a:r>
                    <a:rPr lang="ru-RU" sz="1100" b="1" dirty="0"/>
                    <a:t>страниц</a:t>
                  </a:r>
                  <a:r>
                    <a:rPr lang="en-US" sz="1100" b="1" dirty="0"/>
                    <a:t>)</a:t>
                  </a:r>
                  <a:endParaRPr lang="ru-RU" sz="1100" b="1" dirty="0"/>
                </a:p>
              </p:txBody>
            </p:sp>
            <p:sp>
              <p:nvSpPr>
                <p:cNvPr id="1564" name="Полилиния: фигура 1563">
                  <a:extLst>
                    <a:ext uri="{FF2B5EF4-FFF2-40B4-BE49-F238E27FC236}">
                      <a16:creationId xmlns:a16="http://schemas.microsoft.com/office/drawing/2014/main" id="{84B25A15-2AF8-E327-6D5B-466EF33D234E}"/>
                    </a:ext>
                  </a:extLst>
                </p:cNvPr>
                <p:cNvSpPr/>
                <p:nvPr/>
              </p:nvSpPr>
              <p:spPr>
                <a:xfrm>
                  <a:off x="1947871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</a:t>
                  </a:r>
                  <a:r>
                    <a:rPr lang="ru-RU" sz="500" b="1" dirty="0"/>
                    <a:t>1</a:t>
                  </a:r>
                </a:p>
              </p:txBody>
            </p:sp>
          </p:grpSp>
          <p:grpSp>
            <p:nvGrpSpPr>
              <p:cNvPr id="1575" name="Группа 1574">
                <a:extLst>
                  <a:ext uri="{FF2B5EF4-FFF2-40B4-BE49-F238E27FC236}">
                    <a16:creationId xmlns:a16="http://schemas.microsoft.com/office/drawing/2014/main" id="{E5F6D3DD-ECAB-713E-2E79-192DFFB7D096}"/>
                  </a:ext>
                </a:extLst>
              </p:cNvPr>
              <p:cNvGrpSpPr/>
              <p:nvPr/>
            </p:nvGrpSpPr>
            <p:grpSpPr>
              <a:xfrm>
                <a:off x="3381078" y="3642512"/>
                <a:ext cx="1558562" cy="1110189"/>
                <a:chOff x="1822516" y="3642511"/>
                <a:chExt cx="1558562" cy="1110189"/>
              </a:xfrm>
            </p:grpSpPr>
            <p:sp>
              <p:nvSpPr>
                <p:cNvPr id="1576" name="Полилиния: фигура 1575">
                  <a:extLst>
                    <a:ext uri="{FF2B5EF4-FFF2-40B4-BE49-F238E27FC236}">
                      <a16:creationId xmlns:a16="http://schemas.microsoft.com/office/drawing/2014/main" id="{E990157B-D106-1940-3A43-0E905A69CEC6}"/>
                    </a:ext>
                  </a:extLst>
                </p:cNvPr>
                <p:cNvSpPr/>
                <p:nvPr/>
              </p:nvSpPr>
              <p:spPr>
                <a:xfrm>
                  <a:off x="1822516" y="3642511"/>
                  <a:ext cx="1558562" cy="1110189"/>
                </a:xfrm>
                <a:custGeom>
                  <a:avLst/>
                  <a:gdLst>
                    <a:gd name="connsiteX0" fmla="*/ 0 w 1558562"/>
                    <a:gd name="connsiteY0" fmla="*/ 1548993 h 1548993"/>
                    <a:gd name="connsiteX1" fmla="*/ 1558562 w 1558562"/>
                    <a:gd name="connsiteY1" fmla="*/ 1548993 h 1548993"/>
                    <a:gd name="connsiteX2" fmla="*/ 1558562 w 1558562"/>
                    <a:gd name="connsiteY2" fmla="*/ 0 h 1548993"/>
                    <a:gd name="connsiteX3" fmla="*/ 0 w 1558562"/>
                    <a:gd name="connsiteY3" fmla="*/ 0 h 154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8562" h="1548993">
                      <a:moveTo>
                        <a:pt x="0" y="1548993"/>
                      </a:moveTo>
                      <a:lnTo>
                        <a:pt x="1558562" y="1548993"/>
                      </a:lnTo>
                      <a:lnTo>
                        <a:pt x="15585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1269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ru-RU" sz="1100" dirty="0"/>
                </a:p>
              </p:txBody>
            </p:sp>
            <p:sp>
              <p:nvSpPr>
                <p:cNvPr id="1577" name="Полилиния: фигура 1576">
                  <a:extLst>
                    <a:ext uri="{FF2B5EF4-FFF2-40B4-BE49-F238E27FC236}">
                      <a16:creationId xmlns:a16="http://schemas.microsoft.com/office/drawing/2014/main" id="{67A38F8B-A0FB-AAF9-143E-7822FDDAE567}"/>
                    </a:ext>
                  </a:extLst>
                </p:cNvPr>
                <p:cNvSpPr/>
                <p:nvPr/>
              </p:nvSpPr>
              <p:spPr>
                <a:xfrm>
                  <a:off x="2284379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78" name="Полилиния: фигура 1577">
                  <a:extLst>
                    <a:ext uri="{FF2B5EF4-FFF2-40B4-BE49-F238E27FC236}">
                      <a16:creationId xmlns:a16="http://schemas.microsoft.com/office/drawing/2014/main" id="{5E4CA599-1460-E340-B0A9-CD52B6549307}"/>
                    </a:ext>
                  </a:extLst>
                </p:cNvPr>
                <p:cNvSpPr/>
                <p:nvPr/>
              </p:nvSpPr>
              <p:spPr>
                <a:xfrm>
                  <a:off x="2620886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79" name="Полилиния: фигура 1578">
                  <a:extLst>
                    <a:ext uri="{FF2B5EF4-FFF2-40B4-BE49-F238E27FC236}">
                      <a16:creationId xmlns:a16="http://schemas.microsoft.com/office/drawing/2014/main" id="{5262DF3A-7786-7645-70E4-F3DB80DDC165}"/>
                    </a:ext>
                  </a:extLst>
                </p:cNvPr>
                <p:cNvSpPr/>
                <p:nvPr/>
              </p:nvSpPr>
              <p:spPr>
                <a:xfrm>
                  <a:off x="2957393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ru-RU" sz="500" b="1" dirty="0"/>
                    <a:t>…</a:t>
                  </a:r>
                </a:p>
              </p:txBody>
            </p:sp>
            <p:sp>
              <p:nvSpPr>
                <p:cNvPr id="1580" name="TextBox 1579">
                  <a:extLst>
                    <a:ext uri="{FF2B5EF4-FFF2-40B4-BE49-F238E27FC236}">
                      <a16:creationId xmlns:a16="http://schemas.microsoft.com/office/drawing/2014/main" id="{80713E6C-A7E2-9F83-B45D-77CA90655B51}"/>
                    </a:ext>
                  </a:extLst>
                </p:cNvPr>
                <p:cNvSpPr txBox="1"/>
                <p:nvPr/>
              </p:nvSpPr>
              <p:spPr>
                <a:xfrm>
                  <a:off x="2090303" y="3726557"/>
                  <a:ext cx="102298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Block 2</a:t>
                  </a:r>
                  <a:br>
                    <a:rPr lang="en-US" sz="1100" b="1" dirty="0"/>
                  </a:br>
                  <a:r>
                    <a:rPr lang="en-US" sz="1100" b="1" dirty="0"/>
                    <a:t>(N </a:t>
                  </a:r>
                  <a:r>
                    <a:rPr lang="ru-RU" sz="1100" b="1" dirty="0"/>
                    <a:t>страниц</a:t>
                  </a:r>
                  <a:r>
                    <a:rPr lang="en-US" sz="1100" b="1" dirty="0"/>
                    <a:t>)</a:t>
                  </a:r>
                  <a:endParaRPr lang="ru-RU" sz="1100" b="1" dirty="0"/>
                </a:p>
              </p:txBody>
            </p:sp>
            <p:sp>
              <p:nvSpPr>
                <p:cNvPr id="1581" name="Полилиния: фигура 1580">
                  <a:extLst>
                    <a:ext uri="{FF2B5EF4-FFF2-40B4-BE49-F238E27FC236}">
                      <a16:creationId xmlns:a16="http://schemas.microsoft.com/office/drawing/2014/main" id="{D69A569E-8617-D292-4FB1-05D6958E4737}"/>
                    </a:ext>
                  </a:extLst>
                </p:cNvPr>
                <p:cNvSpPr/>
                <p:nvPr/>
              </p:nvSpPr>
              <p:spPr>
                <a:xfrm>
                  <a:off x="1947871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</a:t>
                  </a:r>
                  <a:r>
                    <a:rPr lang="ru-RU" sz="500" b="1" dirty="0"/>
                    <a:t>1</a:t>
                  </a:r>
                </a:p>
              </p:txBody>
            </p:sp>
          </p:grpSp>
          <p:grpSp>
            <p:nvGrpSpPr>
              <p:cNvPr id="1582" name="Группа 1581">
                <a:extLst>
                  <a:ext uri="{FF2B5EF4-FFF2-40B4-BE49-F238E27FC236}">
                    <a16:creationId xmlns:a16="http://schemas.microsoft.com/office/drawing/2014/main" id="{95D86D56-F61C-6D2B-C788-F01A7A85C420}"/>
                  </a:ext>
                </a:extLst>
              </p:cNvPr>
              <p:cNvGrpSpPr/>
              <p:nvPr/>
            </p:nvGrpSpPr>
            <p:grpSpPr>
              <a:xfrm>
                <a:off x="4939641" y="3642511"/>
                <a:ext cx="1558562" cy="1110189"/>
                <a:chOff x="1822516" y="3642511"/>
                <a:chExt cx="1558562" cy="1110189"/>
              </a:xfrm>
            </p:grpSpPr>
            <p:sp>
              <p:nvSpPr>
                <p:cNvPr id="1583" name="Полилиния: фигура 1582">
                  <a:extLst>
                    <a:ext uri="{FF2B5EF4-FFF2-40B4-BE49-F238E27FC236}">
                      <a16:creationId xmlns:a16="http://schemas.microsoft.com/office/drawing/2014/main" id="{1BF4AB46-9A23-3B39-24C1-61C97EC639AF}"/>
                    </a:ext>
                  </a:extLst>
                </p:cNvPr>
                <p:cNvSpPr/>
                <p:nvPr/>
              </p:nvSpPr>
              <p:spPr>
                <a:xfrm>
                  <a:off x="1822516" y="3642511"/>
                  <a:ext cx="1558562" cy="1110189"/>
                </a:xfrm>
                <a:custGeom>
                  <a:avLst/>
                  <a:gdLst>
                    <a:gd name="connsiteX0" fmla="*/ 0 w 1558562"/>
                    <a:gd name="connsiteY0" fmla="*/ 1548993 h 1548993"/>
                    <a:gd name="connsiteX1" fmla="*/ 1558562 w 1558562"/>
                    <a:gd name="connsiteY1" fmla="*/ 1548993 h 1548993"/>
                    <a:gd name="connsiteX2" fmla="*/ 1558562 w 1558562"/>
                    <a:gd name="connsiteY2" fmla="*/ 0 h 1548993"/>
                    <a:gd name="connsiteX3" fmla="*/ 0 w 1558562"/>
                    <a:gd name="connsiteY3" fmla="*/ 0 h 154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8562" h="1548993">
                      <a:moveTo>
                        <a:pt x="0" y="1548993"/>
                      </a:moveTo>
                      <a:lnTo>
                        <a:pt x="1558562" y="1548993"/>
                      </a:lnTo>
                      <a:lnTo>
                        <a:pt x="15585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1269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ru-RU" sz="1100" dirty="0"/>
                </a:p>
              </p:txBody>
            </p:sp>
            <p:sp>
              <p:nvSpPr>
                <p:cNvPr id="1584" name="Полилиния: фигура 1583">
                  <a:extLst>
                    <a:ext uri="{FF2B5EF4-FFF2-40B4-BE49-F238E27FC236}">
                      <a16:creationId xmlns:a16="http://schemas.microsoft.com/office/drawing/2014/main" id="{C51316BC-1671-C782-9E35-2DC50B67F34E}"/>
                    </a:ext>
                  </a:extLst>
                </p:cNvPr>
                <p:cNvSpPr/>
                <p:nvPr/>
              </p:nvSpPr>
              <p:spPr>
                <a:xfrm>
                  <a:off x="2284379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85" name="Полилиния: фигура 1584">
                  <a:extLst>
                    <a:ext uri="{FF2B5EF4-FFF2-40B4-BE49-F238E27FC236}">
                      <a16:creationId xmlns:a16="http://schemas.microsoft.com/office/drawing/2014/main" id="{B4A8BE67-2FD0-BF3C-F793-3F19B0297154}"/>
                    </a:ext>
                  </a:extLst>
                </p:cNvPr>
                <p:cNvSpPr/>
                <p:nvPr/>
              </p:nvSpPr>
              <p:spPr>
                <a:xfrm>
                  <a:off x="2620886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86" name="Полилиния: фигура 1585">
                  <a:extLst>
                    <a:ext uri="{FF2B5EF4-FFF2-40B4-BE49-F238E27FC236}">
                      <a16:creationId xmlns:a16="http://schemas.microsoft.com/office/drawing/2014/main" id="{40025B49-7A3A-57D1-0E45-1DC9B9B49B57}"/>
                    </a:ext>
                  </a:extLst>
                </p:cNvPr>
                <p:cNvSpPr/>
                <p:nvPr/>
              </p:nvSpPr>
              <p:spPr>
                <a:xfrm>
                  <a:off x="2957393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ru-RU" sz="500" b="1" dirty="0"/>
                    <a:t>…</a:t>
                  </a:r>
                </a:p>
              </p:txBody>
            </p:sp>
            <p:sp>
              <p:nvSpPr>
                <p:cNvPr id="1587" name="TextBox 1586">
                  <a:extLst>
                    <a:ext uri="{FF2B5EF4-FFF2-40B4-BE49-F238E27FC236}">
                      <a16:creationId xmlns:a16="http://schemas.microsoft.com/office/drawing/2014/main" id="{5E9FA462-789B-C9E7-651B-85936D479D00}"/>
                    </a:ext>
                  </a:extLst>
                </p:cNvPr>
                <p:cNvSpPr txBox="1"/>
                <p:nvPr/>
              </p:nvSpPr>
              <p:spPr>
                <a:xfrm>
                  <a:off x="2090303" y="3726557"/>
                  <a:ext cx="102298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Block 3</a:t>
                  </a:r>
                  <a:br>
                    <a:rPr lang="en-US" sz="1100" b="1" dirty="0"/>
                  </a:br>
                  <a:r>
                    <a:rPr lang="en-US" sz="1100" b="1" dirty="0"/>
                    <a:t>(N </a:t>
                  </a:r>
                  <a:r>
                    <a:rPr lang="ru-RU" sz="1100" b="1" dirty="0"/>
                    <a:t>страниц</a:t>
                  </a:r>
                  <a:r>
                    <a:rPr lang="en-US" sz="1100" b="1" dirty="0"/>
                    <a:t>)</a:t>
                  </a:r>
                  <a:endParaRPr lang="ru-RU" sz="1100" b="1" dirty="0"/>
                </a:p>
              </p:txBody>
            </p:sp>
            <p:sp>
              <p:nvSpPr>
                <p:cNvPr id="1588" name="Полилиния: фигура 1587">
                  <a:extLst>
                    <a:ext uri="{FF2B5EF4-FFF2-40B4-BE49-F238E27FC236}">
                      <a16:creationId xmlns:a16="http://schemas.microsoft.com/office/drawing/2014/main" id="{144674B0-584B-3526-E9F6-9B9D0E6B8599}"/>
                    </a:ext>
                  </a:extLst>
                </p:cNvPr>
                <p:cNvSpPr/>
                <p:nvPr/>
              </p:nvSpPr>
              <p:spPr>
                <a:xfrm>
                  <a:off x="1947871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</a:t>
                  </a:r>
                  <a:r>
                    <a:rPr lang="ru-RU" sz="500" b="1" dirty="0"/>
                    <a:t>1</a:t>
                  </a:r>
                </a:p>
              </p:txBody>
            </p:sp>
          </p:grpSp>
          <p:grpSp>
            <p:nvGrpSpPr>
              <p:cNvPr id="1589" name="Группа 1588">
                <a:extLst>
                  <a:ext uri="{FF2B5EF4-FFF2-40B4-BE49-F238E27FC236}">
                    <a16:creationId xmlns:a16="http://schemas.microsoft.com/office/drawing/2014/main" id="{A0172E36-3BA1-48C7-EDC9-752D8FC5E97D}"/>
                  </a:ext>
                </a:extLst>
              </p:cNvPr>
              <p:cNvGrpSpPr/>
              <p:nvPr/>
            </p:nvGrpSpPr>
            <p:grpSpPr>
              <a:xfrm>
                <a:off x="8056765" y="3642512"/>
                <a:ext cx="1558562" cy="1110189"/>
                <a:chOff x="1822516" y="3642511"/>
                <a:chExt cx="1558562" cy="1110189"/>
              </a:xfrm>
            </p:grpSpPr>
            <p:sp>
              <p:nvSpPr>
                <p:cNvPr id="1590" name="Полилиния: фигура 1589">
                  <a:extLst>
                    <a:ext uri="{FF2B5EF4-FFF2-40B4-BE49-F238E27FC236}">
                      <a16:creationId xmlns:a16="http://schemas.microsoft.com/office/drawing/2014/main" id="{2ED3681C-AC0D-8B56-54BA-FA13CEC837A0}"/>
                    </a:ext>
                  </a:extLst>
                </p:cNvPr>
                <p:cNvSpPr/>
                <p:nvPr/>
              </p:nvSpPr>
              <p:spPr>
                <a:xfrm>
                  <a:off x="1822516" y="3642511"/>
                  <a:ext cx="1558562" cy="1110189"/>
                </a:xfrm>
                <a:custGeom>
                  <a:avLst/>
                  <a:gdLst>
                    <a:gd name="connsiteX0" fmla="*/ 0 w 1558562"/>
                    <a:gd name="connsiteY0" fmla="*/ 1548993 h 1548993"/>
                    <a:gd name="connsiteX1" fmla="*/ 1558562 w 1558562"/>
                    <a:gd name="connsiteY1" fmla="*/ 1548993 h 1548993"/>
                    <a:gd name="connsiteX2" fmla="*/ 1558562 w 1558562"/>
                    <a:gd name="connsiteY2" fmla="*/ 0 h 1548993"/>
                    <a:gd name="connsiteX3" fmla="*/ 0 w 1558562"/>
                    <a:gd name="connsiteY3" fmla="*/ 0 h 154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8562" h="1548993">
                      <a:moveTo>
                        <a:pt x="0" y="1548993"/>
                      </a:moveTo>
                      <a:lnTo>
                        <a:pt x="1558562" y="1548993"/>
                      </a:lnTo>
                      <a:lnTo>
                        <a:pt x="15585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1269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ru-RU" sz="1100" dirty="0"/>
                </a:p>
              </p:txBody>
            </p:sp>
            <p:sp>
              <p:nvSpPr>
                <p:cNvPr id="1591" name="Полилиния: фигура 1590">
                  <a:extLst>
                    <a:ext uri="{FF2B5EF4-FFF2-40B4-BE49-F238E27FC236}">
                      <a16:creationId xmlns:a16="http://schemas.microsoft.com/office/drawing/2014/main" id="{A72C7B35-1719-D833-7A78-CB10E169E2FF}"/>
                    </a:ext>
                  </a:extLst>
                </p:cNvPr>
                <p:cNvSpPr/>
                <p:nvPr/>
              </p:nvSpPr>
              <p:spPr>
                <a:xfrm>
                  <a:off x="2284379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92" name="Полилиния: фигура 1591">
                  <a:extLst>
                    <a:ext uri="{FF2B5EF4-FFF2-40B4-BE49-F238E27FC236}">
                      <a16:creationId xmlns:a16="http://schemas.microsoft.com/office/drawing/2014/main" id="{9E7BC628-AF93-7ACD-47C4-5D6374107B5C}"/>
                    </a:ext>
                  </a:extLst>
                </p:cNvPr>
                <p:cNvSpPr/>
                <p:nvPr/>
              </p:nvSpPr>
              <p:spPr>
                <a:xfrm>
                  <a:off x="2620886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COL2</a:t>
                  </a:r>
                  <a:endParaRPr lang="ru-RU" sz="500" b="1" dirty="0"/>
                </a:p>
              </p:txBody>
            </p:sp>
            <p:sp>
              <p:nvSpPr>
                <p:cNvPr id="1593" name="Полилиния: фигура 1592">
                  <a:extLst>
                    <a:ext uri="{FF2B5EF4-FFF2-40B4-BE49-F238E27FC236}">
                      <a16:creationId xmlns:a16="http://schemas.microsoft.com/office/drawing/2014/main" id="{2E60C699-E6A1-07A8-125A-D19926F2714F}"/>
                    </a:ext>
                  </a:extLst>
                </p:cNvPr>
                <p:cNvSpPr/>
                <p:nvPr/>
              </p:nvSpPr>
              <p:spPr>
                <a:xfrm>
                  <a:off x="2957393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ru-RU" sz="500" b="1" dirty="0"/>
                    <a:t>…</a:t>
                  </a:r>
                </a:p>
              </p:txBody>
            </p:sp>
            <p:sp>
              <p:nvSpPr>
                <p:cNvPr id="1594" name="TextBox 1593">
                  <a:extLst>
                    <a:ext uri="{FF2B5EF4-FFF2-40B4-BE49-F238E27FC236}">
                      <a16:creationId xmlns:a16="http://schemas.microsoft.com/office/drawing/2014/main" id="{8E62354A-856F-D381-E542-0271744D6E64}"/>
                    </a:ext>
                  </a:extLst>
                </p:cNvPr>
                <p:cNvSpPr txBox="1"/>
                <p:nvPr/>
              </p:nvSpPr>
              <p:spPr>
                <a:xfrm>
                  <a:off x="2090303" y="3726557"/>
                  <a:ext cx="102298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Block M</a:t>
                  </a:r>
                  <a:br>
                    <a:rPr lang="en-US" sz="1100" b="1" dirty="0"/>
                  </a:br>
                  <a:r>
                    <a:rPr lang="en-US" sz="1100" b="1" dirty="0"/>
                    <a:t>(N </a:t>
                  </a:r>
                  <a:r>
                    <a:rPr lang="ru-RU" sz="1100" b="1" dirty="0"/>
                    <a:t>страниц</a:t>
                  </a:r>
                  <a:r>
                    <a:rPr lang="en-US" sz="1100" b="1" dirty="0"/>
                    <a:t>)</a:t>
                  </a:r>
                  <a:endParaRPr lang="ru-RU" sz="1100" b="1" dirty="0"/>
                </a:p>
              </p:txBody>
            </p:sp>
            <p:sp>
              <p:nvSpPr>
                <p:cNvPr id="1595" name="Полилиния: фигура 1594">
                  <a:extLst>
                    <a:ext uri="{FF2B5EF4-FFF2-40B4-BE49-F238E27FC236}">
                      <a16:creationId xmlns:a16="http://schemas.microsoft.com/office/drawing/2014/main" id="{79BF6722-CDA3-8E99-B90A-1F7AE12D7A92}"/>
                    </a:ext>
                  </a:extLst>
                </p:cNvPr>
                <p:cNvSpPr/>
                <p:nvPr/>
              </p:nvSpPr>
              <p:spPr>
                <a:xfrm>
                  <a:off x="1947871" y="4244031"/>
                  <a:ext cx="336507" cy="352044"/>
                </a:xfrm>
                <a:custGeom>
                  <a:avLst/>
                  <a:gdLst>
                    <a:gd name="connsiteX0" fmla="*/ 0 w 336507"/>
                    <a:gd name="connsiteY0" fmla="*/ 352044 h 352044"/>
                    <a:gd name="connsiteX1" fmla="*/ 336508 w 336507"/>
                    <a:gd name="connsiteY1" fmla="*/ 352044 h 352044"/>
                    <a:gd name="connsiteX2" fmla="*/ 336508 w 336507"/>
                    <a:gd name="connsiteY2" fmla="*/ 0 h 352044"/>
                    <a:gd name="connsiteX3" fmla="*/ 0 w 336507"/>
                    <a:gd name="connsiteY3" fmla="*/ 0 h 3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507" h="352044">
                      <a:moveTo>
                        <a:pt x="0" y="352044"/>
                      </a:moveTo>
                      <a:lnTo>
                        <a:pt x="336508" y="352044"/>
                      </a:lnTo>
                      <a:lnTo>
                        <a:pt x="3365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5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500" b="1" dirty="0"/>
                    <a:t>COL</a:t>
                  </a:r>
                  <a:r>
                    <a:rPr lang="ru-RU" sz="500" b="1" dirty="0"/>
                    <a:t>1</a:t>
                  </a:r>
                </a:p>
              </p:txBody>
            </p:sp>
          </p:grpSp>
        </p:grpSp>
        <p:grpSp>
          <p:nvGrpSpPr>
            <p:cNvPr id="1598" name="Группа 1597">
              <a:extLst>
                <a:ext uri="{FF2B5EF4-FFF2-40B4-BE49-F238E27FC236}">
                  <a16:creationId xmlns:a16="http://schemas.microsoft.com/office/drawing/2014/main" id="{58C79EAD-264D-7525-7519-B27673E208EC}"/>
                </a:ext>
              </a:extLst>
            </p:cNvPr>
            <p:cNvGrpSpPr/>
            <p:nvPr/>
          </p:nvGrpSpPr>
          <p:grpSpPr>
            <a:xfrm>
              <a:off x="5131796" y="110063"/>
              <a:ext cx="2769233" cy="811156"/>
              <a:chOff x="6055429" y="169164"/>
              <a:chExt cx="2222746" cy="800587"/>
            </a:xfrm>
          </p:grpSpPr>
          <p:sp>
            <p:nvSpPr>
              <p:cNvPr id="1597" name="Овал 1596">
                <a:extLst>
                  <a:ext uri="{FF2B5EF4-FFF2-40B4-BE49-F238E27FC236}">
                    <a16:creationId xmlns:a16="http://schemas.microsoft.com/office/drawing/2014/main" id="{203F527C-13B1-9FF9-2528-D412E4C98AF6}"/>
                  </a:ext>
                </a:extLst>
              </p:cNvPr>
              <p:cNvSpPr/>
              <p:nvPr/>
            </p:nvSpPr>
            <p:spPr>
              <a:xfrm>
                <a:off x="6055429" y="169164"/>
                <a:ext cx="2222746" cy="80058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87" name="Рисунок 4">
                <a:extLst>
                  <a:ext uri="{FF2B5EF4-FFF2-40B4-BE49-F238E27FC236}">
                    <a16:creationId xmlns:a16="http://schemas.microsoft.com/office/drawing/2014/main" id="{EBADE286-1589-B40A-FE48-4A7834D6FFF0}"/>
                  </a:ext>
                </a:extLst>
              </p:cNvPr>
              <p:cNvGrpSpPr/>
              <p:nvPr/>
            </p:nvGrpSpPr>
            <p:grpSpPr>
              <a:xfrm>
                <a:off x="6803985" y="504643"/>
                <a:ext cx="706189" cy="129627"/>
                <a:chOff x="5736513" y="604777"/>
                <a:chExt cx="706189" cy="129627"/>
              </a:xfrm>
              <a:solidFill>
                <a:srgbClr val="333333"/>
              </a:solidFill>
            </p:grpSpPr>
            <p:sp>
              <p:nvSpPr>
                <p:cNvPr id="1088" name="Полилиния: фигура 1087">
                  <a:extLst>
                    <a:ext uri="{FF2B5EF4-FFF2-40B4-BE49-F238E27FC236}">
                      <a16:creationId xmlns:a16="http://schemas.microsoft.com/office/drawing/2014/main" id="{A526A566-8067-436C-0582-1AC6762CE427}"/>
                    </a:ext>
                  </a:extLst>
                </p:cNvPr>
                <p:cNvSpPr/>
                <p:nvPr/>
              </p:nvSpPr>
              <p:spPr>
                <a:xfrm flipV="1">
                  <a:off x="5736513" y="604777"/>
                  <a:ext cx="185187" cy="129627"/>
                </a:xfrm>
                <a:custGeom>
                  <a:avLst/>
                  <a:gdLst>
                    <a:gd name="connsiteX0" fmla="*/ -3148 w 185187"/>
                    <a:gd name="connsiteY0" fmla="*/ 127334 h 129627"/>
                    <a:gd name="connsiteX1" fmla="*/ 28874 w 185187"/>
                    <a:gd name="connsiteY1" fmla="*/ 127334 h 129627"/>
                    <a:gd name="connsiteX2" fmla="*/ 51258 w 185187"/>
                    <a:gd name="connsiteY2" fmla="*/ 33127 h 129627"/>
                    <a:gd name="connsiteX3" fmla="*/ 73476 w 185187"/>
                    <a:gd name="connsiteY3" fmla="*/ 127334 h 129627"/>
                    <a:gd name="connsiteX4" fmla="*/ 105665 w 185187"/>
                    <a:gd name="connsiteY4" fmla="*/ 127334 h 129627"/>
                    <a:gd name="connsiteX5" fmla="*/ 127883 w 185187"/>
                    <a:gd name="connsiteY5" fmla="*/ 33127 h 129627"/>
                    <a:gd name="connsiteX6" fmla="*/ 150295 w 185187"/>
                    <a:gd name="connsiteY6" fmla="*/ 127334 h 129627"/>
                    <a:gd name="connsiteX7" fmla="*/ 182039 w 185187"/>
                    <a:gd name="connsiteY7" fmla="*/ 127334 h 129627"/>
                    <a:gd name="connsiteX8" fmla="*/ 151489 w 185187"/>
                    <a:gd name="connsiteY8" fmla="*/ -2294 h 129627"/>
                    <a:gd name="connsiteX9" fmla="*/ 112969 w 185187"/>
                    <a:gd name="connsiteY9" fmla="*/ -2294 h 129627"/>
                    <a:gd name="connsiteX10" fmla="*/ 89446 w 185187"/>
                    <a:gd name="connsiteY10" fmla="*/ 96246 h 129627"/>
                    <a:gd name="connsiteX11" fmla="*/ 66200 w 185187"/>
                    <a:gd name="connsiteY11" fmla="*/ -2294 h 129627"/>
                    <a:gd name="connsiteX12" fmla="*/ 27652 w 185187"/>
                    <a:gd name="connsiteY12" fmla="*/ -2294 h 129627"/>
                    <a:gd name="connsiteX13" fmla="*/ -3148 w 185187"/>
                    <a:gd name="connsiteY13" fmla="*/ 127334 h 12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5187" h="129627">
                      <a:moveTo>
                        <a:pt x="-3148" y="127334"/>
                      </a:moveTo>
                      <a:lnTo>
                        <a:pt x="28874" y="127334"/>
                      </a:lnTo>
                      <a:lnTo>
                        <a:pt x="51258" y="33127"/>
                      </a:lnTo>
                      <a:lnTo>
                        <a:pt x="73476" y="127334"/>
                      </a:lnTo>
                      <a:lnTo>
                        <a:pt x="105665" y="127334"/>
                      </a:lnTo>
                      <a:lnTo>
                        <a:pt x="127883" y="33127"/>
                      </a:lnTo>
                      <a:lnTo>
                        <a:pt x="150295" y="127334"/>
                      </a:lnTo>
                      <a:lnTo>
                        <a:pt x="182039" y="127334"/>
                      </a:lnTo>
                      <a:lnTo>
                        <a:pt x="151489" y="-2294"/>
                      </a:lnTo>
                      <a:lnTo>
                        <a:pt x="112969" y="-2294"/>
                      </a:lnTo>
                      <a:lnTo>
                        <a:pt x="89446" y="96246"/>
                      </a:lnTo>
                      <a:lnTo>
                        <a:pt x="66200" y="-2294"/>
                      </a:lnTo>
                      <a:lnTo>
                        <a:pt x="27652" y="-2294"/>
                      </a:lnTo>
                      <a:lnTo>
                        <a:pt x="-3148" y="12733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2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9" name="Полилиния: фигура 1088">
                  <a:extLst>
                    <a:ext uri="{FF2B5EF4-FFF2-40B4-BE49-F238E27FC236}">
                      <a16:creationId xmlns:a16="http://schemas.microsoft.com/office/drawing/2014/main" id="{D04A9503-7DC6-CA11-27C9-8FC4F16CC4BD}"/>
                    </a:ext>
                  </a:extLst>
                </p:cNvPr>
                <p:cNvSpPr/>
                <p:nvPr/>
              </p:nvSpPr>
              <p:spPr>
                <a:xfrm flipV="1">
                  <a:off x="5943596" y="604777"/>
                  <a:ext cx="116116" cy="129627"/>
                </a:xfrm>
                <a:custGeom>
                  <a:avLst/>
                  <a:gdLst>
                    <a:gd name="connsiteX0" fmla="*/ -2288 w 116116"/>
                    <a:gd name="connsiteY0" fmla="*/ 127334 h 129627"/>
                    <a:gd name="connsiteX1" fmla="*/ 31122 w 116116"/>
                    <a:gd name="connsiteY1" fmla="*/ 127334 h 129627"/>
                    <a:gd name="connsiteX2" fmla="*/ 31122 w 116116"/>
                    <a:gd name="connsiteY2" fmla="*/ 77938 h 129627"/>
                    <a:gd name="connsiteX3" fmla="*/ 80419 w 116116"/>
                    <a:gd name="connsiteY3" fmla="*/ 77938 h 129627"/>
                    <a:gd name="connsiteX4" fmla="*/ 80419 w 116116"/>
                    <a:gd name="connsiteY4" fmla="*/ 127334 h 129627"/>
                    <a:gd name="connsiteX5" fmla="*/ 113829 w 116116"/>
                    <a:gd name="connsiteY5" fmla="*/ 127334 h 129627"/>
                    <a:gd name="connsiteX6" fmla="*/ 113829 w 116116"/>
                    <a:gd name="connsiteY6" fmla="*/ -2294 h 129627"/>
                    <a:gd name="connsiteX7" fmla="*/ 80419 w 116116"/>
                    <a:gd name="connsiteY7" fmla="*/ -2294 h 129627"/>
                    <a:gd name="connsiteX8" fmla="*/ 80419 w 116116"/>
                    <a:gd name="connsiteY8" fmla="*/ 52658 h 129627"/>
                    <a:gd name="connsiteX9" fmla="*/ 31122 w 116116"/>
                    <a:gd name="connsiteY9" fmla="*/ 52658 h 129627"/>
                    <a:gd name="connsiteX10" fmla="*/ 31122 w 116116"/>
                    <a:gd name="connsiteY10" fmla="*/ -2294 h 129627"/>
                    <a:gd name="connsiteX11" fmla="*/ -2288 w 116116"/>
                    <a:gd name="connsiteY11" fmla="*/ -2294 h 129627"/>
                    <a:gd name="connsiteX12" fmla="*/ -2288 w 116116"/>
                    <a:gd name="connsiteY12" fmla="*/ 127334 h 12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6116" h="129627">
                      <a:moveTo>
                        <a:pt x="-2288" y="127334"/>
                      </a:moveTo>
                      <a:lnTo>
                        <a:pt x="31122" y="127334"/>
                      </a:lnTo>
                      <a:lnTo>
                        <a:pt x="31122" y="77938"/>
                      </a:lnTo>
                      <a:lnTo>
                        <a:pt x="80419" y="77938"/>
                      </a:lnTo>
                      <a:lnTo>
                        <a:pt x="80419" y="127334"/>
                      </a:lnTo>
                      <a:lnTo>
                        <a:pt x="113829" y="127334"/>
                      </a:lnTo>
                      <a:lnTo>
                        <a:pt x="113829" y="-2294"/>
                      </a:lnTo>
                      <a:lnTo>
                        <a:pt x="80419" y="-2294"/>
                      </a:lnTo>
                      <a:lnTo>
                        <a:pt x="80419" y="52658"/>
                      </a:lnTo>
                      <a:lnTo>
                        <a:pt x="31122" y="52658"/>
                      </a:lnTo>
                      <a:lnTo>
                        <a:pt x="31122" y="-2294"/>
                      </a:lnTo>
                      <a:lnTo>
                        <a:pt x="-2288" y="-2294"/>
                      </a:lnTo>
                      <a:lnTo>
                        <a:pt x="-2288" y="12733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2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90" name="Полилиния: фигура 1089">
                  <a:extLst>
                    <a:ext uri="{FF2B5EF4-FFF2-40B4-BE49-F238E27FC236}">
                      <a16:creationId xmlns:a16="http://schemas.microsoft.com/office/drawing/2014/main" id="{D1AB3561-F393-AB44-8A25-D6F6935C3A37}"/>
                    </a:ext>
                  </a:extLst>
                </p:cNvPr>
                <p:cNvSpPr/>
                <p:nvPr/>
              </p:nvSpPr>
              <p:spPr>
                <a:xfrm flipV="1">
                  <a:off x="6092352" y="604777"/>
                  <a:ext cx="92065" cy="129627"/>
                </a:xfrm>
                <a:custGeom>
                  <a:avLst/>
                  <a:gdLst>
                    <a:gd name="connsiteX0" fmla="*/ -1844 w 92065"/>
                    <a:gd name="connsiteY0" fmla="*/ 127334 h 129627"/>
                    <a:gd name="connsiteX1" fmla="*/ 88305 w 92065"/>
                    <a:gd name="connsiteY1" fmla="*/ 127334 h 129627"/>
                    <a:gd name="connsiteX2" fmla="*/ 88305 w 92065"/>
                    <a:gd name="connsiteY2" fmla="*/ 102053 h 129627"/>
                    <a:gd name="connsiteX3" fmla="*/ 31566 w 92065"/>
                    <a:gd name="connsiteY3" fmla="*/ 102053 h 129627"/>
                    <a:gd name="connsiteX4" fmla="*/ 31566 w 92065"/>
                    <a:gd name="connsiteY4" fmla="*/ 77938 h 129627"/>
                    <a:gd name="connsiteX5" fmla="*/ 84945 w 92065"/>
                    <a:gd name="connsiteY5" fmla="*/ 77938 h 129627"/>
                    <a:gd name="connsiteX6" fmla="*/ 84945 w 92065"/>
                    <a:gd name="connsiteY6" fmla="*/ 52658 h 129627"/>
                    <a:gd name="connsiteX7" fmla="*/ 31566 w 92065"/>
                    <a:gd name="connsiteY7" fmla="*/ 52658 h 129627"/>
                    <a:gd name="connsiteX8" fmla="*/ 31566 w 92065"/>
                    <a:gd name="connsiteY8" fmla="*/ 22959 h 129627"/>
                    <a:gd name="connsiteX9" fmla="*/ 90222 w 92065"/>
                    <a:gd name="connsiteY9" fmla="*/ 22959 h 129627"/>
                    <a:gd name="connsiteX10" fmla="*/ 90222 w 92065"/>
                    <a:gd name="connsiteY10" fmla="*/ -2294 h 129627"/>
                    <a:gd name="connsiteX11" fmla="*/ -1844 w 92065"/>
                    <a:gd name="connsiteY11" fmla="*/ -2294 h 129627"/>
                    <a:gd name="connsiteX12" fmla="*/ -1844 w 92065"/>
                    <a:gd name="connsiteY12" fmla="*/ 127334 h 12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2065" h="129627">
                      <a:moveTo>
                        <a:pt x="-1844" y="127334"/>
                      </a:moveTo>
                      <a:lnTo>
                        <a:pt x="88305" y="127334"/>
                      </a:lnTo>
                      <a:lnTo>
                        <a:pt x="88305" y="102053"/>
                      </a:lnTo>
                      <a:lnTo>
                        <a:pt x="31566" y="102053"/>
                      </a:lnTo>
                      <a:lnTo>
                        <a:pt x="31566" y="77938"/>
                      </a:lnTo>
                      <a:lnTo>
                        <a:pt x="84945" y="77938"/>
                      </a:lnTo>
                      <a:lnTo>
                        <a:pt x="84945" y="52658"/>
                      </a:lnTo>
                      <a:lnTo>
                        <a:pt x="31566" y="52658"/>
                      </a:lnTo>
                      <a:lnTo>
                        <a:pt x="31566" y="22959"/>
                      </a:lnTo>
                      <a:lnTo>
                        <a:pt x="90222" y="22959"/>
                      </a:lnTo>
                      <a:lnTo>
                        <a:pt x="90222" y="-2294"/>
                      </a:lnTo>
                      <a:lnTo>
                        <a:pt x="-1844" y="-2294"/>
                      </a:lnTo>
                      <a:lnTo>
                        <a:pt x="-1844" y="12733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2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91" name="Полилиния: фигура 1090">
                  <a:extLst>
                    <a:ext uri="{FF2B5EF4-FFF2-40B4-BE49-F238E27FC236}">
                      <a16:creationId xmlns:a16="http://schemas.microsoft.com/office/drawing/2014/main" id="{8C1CDD3F-AD5E-9A50-D562-692C8104667A}"/>
                    </a:ext>
                  </a:extLst>
                </p:cNvPr>
                <p:cNvSpPr/>
                <p:nvPr/>
              </p:nvSpPr>
              <p:spPr>
                <a:xfrm flipV="1">
                  <a:off x="6213770" y="604777"/>
                  <a:ext cx="116977" cy="129627"/>
                </a:xfrm>
                <a:custGeom>
                  <a:avLst/>
                  <a:gdLst>
                    <a:gd name="connsiteX0" fmla="*/ 45181 w 116977"/>
                    <a:gd name="connsiteY0" fmla="*/ 69854 h 129627"/>
                    <a:gd name="connsiteX1" fmla="*/ 60234 w 116977"/>
                    <a:gd name="connsiteY1" fmla="*/ 73744 h 129627"/>
                    <a:gd name="connsiteX2" fmla="*/ 64789 w 116977"/>
                    <a:gd name="connsiteY2" fmla="*/ 86606 h 129627"/>
                    <a:gd name="connsiteX3" fmla="*/ 60234 w 116977"/>
                    <a:gd name="connsiteY3" fmla="*/ 99274 h 129627"/>
                    <a:gd name="connsiteX4" fmla="*/ 45181 w 116977"/>
                    <a:gd name="connsiteY4" fmla="*/ 103108 h 129627"/>
                    <a:gd name="connsiteX5" fmla="*/ 31128 w 116977"/>
                    <a:gd name="connsiteY5" fmla="*/ 103108 h 129627"/>
                    <a:gd name="connsiteX6" fmla="*/ 31128 w 116977"/>
                    <a:gd name="connsiteY6" fmla="*/ 69854 h 129627"/>
                    <a:gd name="connsiteX7" fmla="*/ 45181 w 116977"/>
                    <a:gd name="connsiteY7" fmla="*/ 69854 h 129627"/>
                    <a:gd name="connsiteX8" fmla="*/ 31128 w 116977"/>
                    <a:gd name="connsiteY8" fmla="*/ 46768 h 129627"/>
                    <a:gd name="connsiteX9" fmla="*/ 31128 w 116977"/>
                    <a:gd name="connsiteY9" fmla="*/ -2294 h 129627"/>
                    <a:gd name="connsiteX10" fmla="*/ -2282 w 116977"/>
                    <a:gd name="connsiteY10" fmla="*/ -2294 h 129627"/>
                    <a:gd name="connsiteX11" fmla="*/ -2282 w 116977"/>
                    <a:gd name="connsiteY11" fmla="*/ 127334 h 129627"/>
                    <a:gd name="connsiteX12" fmla="*/ 48736 w 116977"/>
                    <a:gd name="connsiteY12" fmla="*/ 127334 h 129627"/>
                    <a:gd name="connsiteX13" fmla="*/ 86257 w 116977"/>
                    <a:gd name="connsiteY13" fmla="*/ 118721 h 129627"/>
                    <a:gd name="connsiteX14" fmla="*/ 98199 w 116977"/>
                    <a:gd name="connsiteY14" fmla="*/ 91551 h 129627"/>
                    <a:gd name="connsiteX15" fmla="*/ 91978 w 116977"/>
                    <a:gd name="connsiteY15" fmla="*/ 70465 h 129627"/>
                    <a:gd name="connsiteX16" fmla="*/ 73287 w 116977"/>
                    <a:gd name="connsiteY16" fmla="*/ 58297 h 129627"/>
                    <a:gd name="connsiteX17" fmla="*/ 85562 w 116977"/>
                    <a:gd name="connsiteY17" fmla="*/ 51213 h 129627"/>
                    <a:gd name="connsiteX18" fmla="*/ 96560 w 116977"/>
                    <a:gd name="connsiteY18" fmla="*/ 34516 h 129627"/>
                    <a:gd name="connsiteX19" fmla="*/ 114696 w 116977"/>
                    <a:gd name="connsiteY19" fmla="*/ -2294 h 129627"/>
                    <a:gd name="connsiteX20" fmla="*/ 79119 w 116977"/>
                    <a:gd name="connsiteY20" fmla="*/ -2294 h 129627"/>
                    <a:gd name="connsiteX21" fmla="*/ 63317 w 116977"/>
                    <a:gd name="connsiteY21" fmla="*/ 29905 h 129627"/>
                    <a:gd name="connsiteX22" fmla="*/ 53624 w 116977"/>
                    <a:gd name="connsiteY22" fmla="*/ 43184 h 129627"/>
                    <a:gd name="connsiteX23" fmla="*/ 40571 w 116977"/>
                    <a:gd name="connsiteY23" fmla="*/ 46768 h 129627"/>
                    <a:gd name="connsiteX24" fmla="*/ 31128 w 116977"/>
                    <a:gd name="connsiteY24" fmla="*/ 46768 h 12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6977" h="129627">
                      <a:moveTo>
                        <a:pt x="45181" y="69854"/>
                      </a:moveTo>
                      <a:cubicBezTo>
                        <a:pt x="52180" y="69854"/>
                        <a:pt x="57197" y="71151"/>
                        <a:pt x="60234" y="73744"/>
                      </a:cubicBezTo>
                      <a:cubicBezTo>
                        <a:pt x="63270" y="76355"/>
                        <a:pt x="64789" y="80643"/>
                        <a:pt x="64789" y="86606"/>
                      </a:cubicBezTo>
                      <a:cubicBezTo>
                        <a:pt x="64789" y="92514"/>
                        <a:pt x="63270" y="96737"/>
                        <a:pt x="60234" y="99274"/>
                      </a:cubicBezTo>
                      <a:cubicBezTo>
                        <a:pt x="57197" y="101830"/>
                        <a:pt x="52180" y="103108"/>
                        <a:pt x="45181" y="103108"/>
                      </a:cubicBezTo>
                      <a:lnTo>
                        <a:pt x="31128" y="103108"/>
                      </a:lnTo>
                      <a:lnTo>
                        <a:pt x="31128" y="69854"/>
                      </a:lnTo>
                      <a:lnTo>
                        <a:pt x="45181" y="69854"/>
                      </a:lnTo>
                      <a:close/>
                      <a:moveTo>
                        <a:pt x="31128" y="46768"/>
                      </a:moveTo>
                      <a:lnTo>
                        <a:pt x="31128" y="-2294"/>
                      </a:lnTo>
                      <a:lnTo>
                        <a:pt x="-2282" y="-2294"/>
                      </a:lnTo>
                      <a:lnTo>
                        <a:pt x="-2282" y="127334"/>
                      </a:lnTo>
                      <a:lnTo>
                        <a:pt x="48736" y="127334"/>
                      </a:lnTo>
                      <a:cubicBezTo>
                        <a:pt x="65807" y="127334"/>
                        <a:pt x="78314" y="124463"/>
                        <a:pt x="86257" y="118721"/>
                      </a:cubicBezTo>
                      <a:cubicBezTo>
                        <a:pt x="94218" y="112998"/>
                        <a:pt x="98199" y="103942"/>
                        <a:pt x="98199" y="91551"/>
                      </a:cubicBezTo>
                      <a:cubicBezTo>
                        <a:pt x="98199" y="82995"/>
                        <a:pt x="96125" y="75966"/>
                        <a:pt x="91978" y="70465"/>
                      </a:cubicBezTo>
                      <a:cubicBezTo>
                        <a:pt x="87849" y="64965"/>
                        <a:pt x="81619" y="60909"/>
                        <a:pt x="73287" y="58297"/>
                      </a:cubicBezTo>
                      <a:cubicBezTo>
                        <a:pt x="77860" y="57260"/>
                        <a:pt x="81952" y="54899"/>
                        <a:pt x="85562" y="51213"/>
                      </a:cubicBezTo>
                      <a:cubicBezTo>
                        <a:pt x="89191" y="47546"/>
                        <a:pt x="92857" y="41980"/>
                        <a:pt x="96560" y="34516"/>
                      </a:cubicBezTo>
                      <a:lnTo>
                        <a:pt x="114696" y="-2294"/>
                      </a:lnTo>
                      <a:lnTo>
                        <a:pt x="79119" y="-2294"/>
                      </a:lnTo>
                      <a:lnTo>
                        <a:pt x="63317" y="29905"/>
                      </a:lnTo>
                      <a:cubicBezTo>
                        <a:pt x="60132" y="36387"/>
                        <a:pt x="56901" y="40813"/>
                        <a:pt x="53624" y="43184"/>
                      </a:cubicBezTo>
                      <a:cubicBezTo>
                        <a:pt x="50365" y="45573"/>
                        <a:pt x="46014" y="46768"/>
                        <a:pt x="40571" y="46768"/>
                      </a:cubicBezTo>
                      <a:lnTo>
                        <a:pt x="31128" y="4676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2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92" name="Полилиния: фигура 1091">
                  <a:extLst>
                    <a:ext uri="{FF2B5EF4-FFF2-40B4-BE49-F238E27FC236}">
                      <a16:creationId xmlns:a16="http://schemas.microsoft.com/office/drawing/2014/main" id="{DC8C2885-E70C-B872-D681-67B9DCE51F7E}"/>
                    </a:ext>
                  </a:extLst>
                </p:cNvPr>
                <p:cNvSpPr/>
                <p:nvPr/>
              </p:nvSpPr>
              <p:spPr>
                <a:xfrm flipV="1">
                  <a:off x="6350637" y="604777"/>
                  <a:ext cx="92065" cy="129627"/>
                </a:xfrm>
                <a:custGeom>
                  <a:avLst/>
                  <a:gdLst>
                    <a:gd name="connsiteX0" fmla="*/ -1824 w 92065"/>
                    <a:gd name="connsiteY0" fmla="*/ 127334 h 129627"/>
                    <a:gd name="connsiteX1" fmla="*/ 88326 w 92065"/>
                    <a:gd name="connsiteY1" fmla="*/ 127334 h 129627"/>
                    <a:gd name="connsiteX2" fmla="*/ 88326 w 92065"/>
                    <a:gd name="connsiteY2" fmla="*/ 102053 h 129627"/>
                    <a:gd name="connsiteX3" fmla="*/ 31587 w 92065"/>
                    <a:gd name="connsiteY3" fmla="*/ 102053 h 129627"/>
                    <a:gd name="connsiteX4" fmla="*/ 31587 w 92065"/>
                    <a:gd name="connsiteY4" fmla="*/ 77938 h 129627"/>
                    <a:gd name="connsiteX5" fmla="*/ 84965 w 92065"/>
                    <a:gd name="connsiteY5" fmla="*/ 77938 h 129627"/>
                    <a:gd name="connsiteX6" fmla="*/ 84965 w 92065"/>
                    <a:gd name="connsiteY6" fmla="*/ 52658 h 129627"/>
                    <a:gd name="connsiteX7" fmla="*/ 31587 w 92065"/>
                    <a:gd name="connsiteY7" fmla="*/ 52658 h 129627"/>
                    <a:gd name="connsiteX8" fmla="*/ 31587 w 92065"/>
                    <a:gd name="connsiteY8" fmla="*/ 22959 h 129627"/>
                    <a:gd name="connsiteX9" fmla="*/ 90242 w 92065"/>
                    <a:gd name="connsiteY9" fmla="*/ 22959 h 129627"/>
                    <a:gd name="connsiteX10" fmla="*/ 90242 w 92065"/>
                    <a:gd name="connsiteY10" fmla="*/ -2294 h 129627"/>
                    <a:gd name="connsiteX11" fmla="*/ -1824 w 92065"/>
                    <a:gd name="connsiteY11" fmla="*/ -2294 h 129627"/>
                    <a:gd name="connsiteX12" fmla="*/ -1824 w 92065"/>
                    <a:gd name="connsiteY12" fmla="*/ 127334 h 12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2065" h="129627">
                      <a:moveTo>
                        <a:pt x="-1824" y="127334"/>
                      </a:moveTo>
                      <a:lnTo>
                        <a:pt x="88326" y="127334"/>
                      </a:lnTo>
                      <a:lnTo>
                        <a:pt x="88326" y="102053"/>
                      </a:lnTo>
                      <a:lnTo>
                        <a:pt x="31587" y="102053"/>
                      </a:lnTo>
                      <a:lnTo>
                        <a:pt x="31587" y="77938"/>
                      </a:lnTo>
                      <a:lnTo>
                        <a:pt x="84965" y="77938"/>
                      </a:lnTo>
                      <a:lnTo>
                        <a:pt x="84965" y="52658"/>
                      </a:lnTo>
                      <a:lnTo>
                        <a:pt x="31587" y="52658"/>
                      </a:lnTo>
                      <a:lnTo>
                        <a:pt x="31587" y="22959"/>
                      </a:lnTo>
                      <a:lnTo>
                        <a:pt x="90242" y="22959"/>
                      </a:lnTo>
                      <a:lnTo>
                        <a:pt x="90242" y="-2294"/>
                      </a:lnTo>
                      <a:lnTo>
                        <a:pt x="-1824" y="-2294"/>
                      </a:lnTo>
                      <a:lnTo>
                        <a:pt x="-1824" y="12733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2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83" name="Группа 1682">
              <a:extLst>
                <a:ext uri="{FF2B5EF4-FFF2-40B4-BE49-F238E27FC236}">
                  <a16:creationId xmlns:a16="http://schemas.microsoft.com/office/drawing/2014/main" id="{66D2C2E5-216B-CFF9-2F31-3CCF631B68BA}"/>
                </a:ext>
              </a:extLst>
            </p:cNvPr>
            <p:cNvGrpSpPr/>
            <p:nvPr/>
          </p:nvGrpSpPr>
          <p:grpSpPr>
            <a:xfrm>
              <a:off x="2003499" y="1674053"/>
              <a:ext cx="9135070" cy="973290"/>
              <a:chOff x="1842991" y="1308003"/>
              <a:chExt cx="7697446" cy="1010823"/>
            </a:xfrm>
          </p:grpSpPr>
          <p:grpSp>
            <p:nvGrpSpPr>
              <p:cNvPr id="1618" name="Группа 1617">
                <a:extLst>
                  <a:ext uri="{FF2B5EF4-FFF2-40B4-BE49-F238E27FC236}">
                    <a16:creationId xmlns:a16="http://schemas.microsoft.com/office/drawing/2014/main" id="{1BF4C81F-1239-791E-4B47-625BBAF535FC}"/>
                  </a:ext>
                </a:extLst>
              </p:cNvPr>
              <p:cNvGrpSpPr/>
              <p:nvPr/>
            </p:nvGrpSpPr>
            <p:grpSpPr>
              <a:xfrm>
                <a:off x="1842991" y="1308003"/>
                <a:ext cx="1540289" cy="1010823"/>
                <a:chOff x="1827751" y="1308003"/>
                <a:chExt cx="1586899" cy="1010823"/>
              </a:xfrm>
            </p:grpSpPr>
            <p:sp>
              <p:nvSpPr>
                <p:cNvPr id="1045" name="Полилиния: фигура 1044">
                  <a:extLst>
                    <a:ext uri="{FF2B5EF4-FFF2-40B4-BE49-F238E27FC236}">
                      <a16:creationId xmlns:a16="http://schemas.microsoft.com/office/drawing/2014/main" id="{479D99A5-21A8-00A2-6A88-E7AEBEC17543}"/>
                    </a:ext>
                  </a:extLst>
                </p:cNvPr>
                <p:cNvSpPr/>
                <p:nvPr/>
              </p:nvSpPr>
              <p:spPr>
                <a:xfrm>
                  <a:off x="1827751" y="1318260"/>
                  <a:ext cx="1586899" cy="1000566"/>
                </a:xfrm>
                <a:custGeom>
                  <a:avLst/>
                  <a:gdLst>
                    <a:gd name="connsiteX0" fmla="*/ 14169 w 1586899"/>
                    <a:gd name="connsiteY0" fmla="*/ 1084296 h 1084295"/>
                    <a:gd name="connsiteX1" fmla="*/ 1572731 w 1586899"/>
                    <a:gd name="connsiteY1" fmla="*/ 1084296 h 1084295"/>
                    <a:gd name="connsiteX2" fmla="*/ 1586900 w 1586899"/>
                    <a:gd name="connsiteY2" fmla="*/ 1070214 h 1084295"/>
                    <a:gd name="connsiteX3" fmla="*/ 1586900 w 1586899"/>
                    <a:gd name="connsiteY3" fmla="*/ 14082 h 1084295"/>
                    <a:gd name="connsiteX4" fmla="*/ 1572731 w 1586899"/>
                    <a:gd name="connsiteY4" fmla="*/ 0 h 1084295"/>
                    <a:gd name="connsiteX5" fmla="*/ 14169 w 1586899"/>
                    <a:gd name="connsiteY5" fmla="*/ 0 h 1084295"/>
                    <a:gd name="connsiteX6" fmla="*/ 0 w 1586899"/>
                    <a:gd name="connsiteY6" fmla="*/ 14082 h 1084295"/>
                    <a:gd name="connsiteX7" fmla="*/ 0 w 1586899"/>
                    <a:gd name="connsiteY7" fmla="*/ 1070214 h 1084295"/>
                    <a:gd name="connsiteX8" fmla="*/ 14169 w 1586899"/>
                    <a:gd name="connsiteY8" fmla="*/ 1084296 h 1084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6899" h="1084295">
                      <a:moveTo>
                        <a:pt x="14169" y="1084296"/>
                      </a:moveTo>
                      <a:lnTo>
                        <a:pt x="1572731" y="1084296"/>
                      </a:lnTo>
                      <a:cubicBezTo>
                        <a:pt x="1582177" y="1084296"/>
                        <a:pt x="1586900" y="1079602"/>
                        <a:pt x="1586900" y="1070214"/>
                      </a:cubicBezTo>
                      <a:lnTo>
                        <a:pt x="1586900" y="14082"/>
                      </a:lnTo>
                      <a:cubicBezTo>
                        <a:pt x="1586900" y="4694"/>
                        <a:pt x="1582177" y="0"/>
                        <a:pt x="1572731" y="0"/>
                      </a:cubicBezTo>
                      <a:lnTo>
                        <a:pt x="14169" y="0"/>
                      </a:lnTo>
                      <a:cubicBezTo>
                        <a:pt x="4723" y="0"/>
                        <a:pt x="0" y="4694"/>
                        <a:pt x="0" y="14082"/>
                      </a:cubicBezTo>
                      <a:lnTo>
                        <a:pt x="0" y="1070214"/>
                      </a:lnTo>
                      <a:cubicBezTo>
                        <a:pt x="0" y="1079602"/>
                        <a:pt x="4723" y="1084296"/>
                        <a:pt x="14169" y="1084296"/>
                      </a:cubicBezTo>
                      <a:close/>
                    </a:path>
                  </a:pathLst>
                </a:custGeom>
                <a:solidFill>
                  <a:srgbClr val="E9EEF7"/>
                </a:solidFill>
                <a:ln w="19044" cap="flat">
                  <a:solidFill>
                    <a:srgbClr val="4F80C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grpSp>
              <p:nvGrpSpPr>
                <p:cNvPr id="1617" name="Группа 1616">
                  <a:extLst>
                    <a:ext uri="{FF2B5EF4-FFF2-40B4-BE49-F238E27FC236}">
                      <a16:creationId xmlns:a16="http://schemas.microsoft.com/office/drawing/2014/main" id="{7BBD727C-9534-583D-89A8-52B755F59CAC}"/>
                    </a:ext>
                  </a:extLst>
                </p:cNvPr>
                <p:cNvGrpSpPr/>
                <p:nvPr/>
              </p:nvGrpSpPr>
              <p:grpSpPr>
                <a:xfrm>
                  <a:off x="1924316" y="1882292"/>
                  <a:ext cx="1346029" cy="246430"/>
                  <a:chOff x="1924316" y="1882292"/>
                  <a:chExt cx="1346029" cy="246430"/>
                </a:xfrm>
              </p:grpSpPr>
              <p:sp>
                <p:nvSpPr>
                  <p:cNvPr id="1600" name="Полилиния: фигура 1599">
                    <a:extLst>
                      <a:ext uri="{FF2B5EF4-FFF2-40B4-BE49-F238E27FC236}">
                        <a16:creationId xmlns:a16="http://schemas.microsoft.com/office/drawing/2014/main" id="{D94B54D1-5B8F-D053-7F0D-B309D65FC7D2}"/>
                      </a:ext>
                    </a:extLst>
                  </p:cNvPr>
                  <p:cNvSpPr/>
                  <p:nvPr/>
                </p:nvSpPr>
                <p:spPr>
                  <a:xfrm>
                    <a:off x="2260824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01" name="Полилиния: фигура 1600">
                    <a:extLst>
                      <a:ext uri="{FF2B5EF4-FFF2-40B4-BE49-F238E27FC236}">
                        <a16:creationId xmlns:a16="http://schemas.microsoft.com/office/drawing/2014/main" id="{1C6F2E17-3E65-AF53-451D-7E080703C669}"/>
                      </a:ext>
                    </a:extLst>
                  </p:cNvPr>
                  <p:cNvSpPr/>
                  <p:nvPr/>
                </p:nvSpPr>
                <p:spPr>
                  <a:xfrm>
                    <a:off x="2597331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02" name="Полилиния: фигура 1601">
                    <a:extLst>
                      <a:ext uri="{FF2B5EF4-FFF2-40B4-BE49-F238E27FC236}">
                        <a16:creationId xmlns:a16="http://schemas.microsoft.com/office/drawing/2014/main" id="{A989D92F-46DF-0A4F-BF3A-52D972D65164}"/>
                      </a:ext>
                    </a:extLst>
                  </p:cNvPr>
                  <p:cNvSpPr/>
                  <p:nvPr/>
                </p:nvSpPr>
                <p:spPr>
                  <a:xfrm>
                    <a:off x="2933838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r>
                      <a:rPr lang="ru-RU" sz="500" b="1" dirty="0"/>
                      <a:t>…</a:t>
                    </a:r>
                  </a:p>
                </p:txBody>
              </p:sp>
              <p:sp>
                <p:nvSpPr>
                  <p:cNvPr id="1603" name="Полилиния: фигура 1602">
                    <a:extLst>
                      <a:ext uri="{FF2B5EF4-FFF2-40B4-BE49-F238E27FC236}">
                        <a16:creationId xmlns:a16="http://schemas.microsoft.com/office/drawing/2014/main" id="{F490F24F-557A-A7AB-04FA-0807C3F01499}"/>
                      </a:ext>
                    </a:extLst>
                  </p:cNvPr>
                  <p:cNvSpPr/>
                  <p:nvPr/>
                </p:nvSpPr>
                <p:spPr>
                  <a:xfrm>
                    <a:off x="1924316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 dirty="0"/>
                      <a:t>COL</a:t>
                    </a:r>
                    <a:r>
                      <a:rPr lang="ru-RU" sz="500" b="1" dirty="0"/>
                      <a:t>1</a:t>
                    </a:r>
                  </a:p>
                </p:txBody>
              </p:sp>
            </p:grpSp>
            <p:sp>
              <p:nvSpPr>
                <p:cNvPr id="1616" name="TextBox 1615">
                  <a:extLst>
                    <a:ext uri="{FF2B5EF4-FFF2-40B4-BE49-F238E27FC236}">
                      <a16:creationId xmlns:a16="http://schemas.microsoft.com/office/drawing/2014/main" id="{1B7CE8C2-326C-9636-05B2-DF0114188AE1}"/>
                    </a:ext>
                  </a:extLst>
                </p:cNvPr>
                <p:cNvSpPr txBox="1"/>
                <p:nvPr/>
              </p:nvSpPr>
              <p:spPr>
                <a:xfrm>
                  <a:off x="2101856" y="1308003"/>
                  <a:ext cx="1022985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Metadata 1</a:t>
                  </a:r>
                  <a:br>
                    <a:rPr lang="en-US" sz="1100" b="1" dirty="0"/>
                  </a:br>
                  <a:r>
                    <a:rPr lang="en-US" sz="1100" b="1" dirty="0"/>
                    <a:t>(Bloom + min\max)</a:t>
                  </a:r>
                  <a:endParaRPr lang="ru-RU" sz="1100" b="1" dirty="0"/>
                </a:p>
              </p:txBody>
            </p:sp>
          </p:grpSp>
          <p:grpSp>
            <p:nvGrpSpPr>
              <p:cNvPr id="1651" name="Группа 1650">
                <a:extLst>
                  <a:ext uri="{FF2B5EF4-FFF2-40B4-BE49-F238E27FC236}">
                    <a16:creationId xmlns:a16="http://schemas.microsoft.com/office/drawing/2014/main" id="{5AD0C3FA-97FF-1392-A4E7-E5058ADF91AE}"/>
                  </a:ext>
                </a:extLst>
              </p:cNvPr>
              <p:cNvGrpSpPr/>
              <p:nvPr/>
            </p:nvGrpSpPr>
            <p:grpSpPr>
              <a:xfrm>
                <a:off x="3382231" y="1318260"/>
                <a:ext cx="1540289" cy="1000566"/>
                <a:chOff x="1827751" y="1318260"/>
                <a:chExt cx="1586899" cy="1000566"/>
              </a:xfrm>
            </p:grpSpPr>
            <p:sp>
              <p:nvSpPr>
                <p:cNvPr id="1652" name="Полилиния: фигура 1651">
                  <a:extLst>
                    <a:ext uri="{FF2B5EF4-FFF2-40B4-BE49-F238E27FC236}">
                      <a16:creationId xmlns:a16="http://schemas.microsoft.com/office/drawing/2014/main" id="{08C9CCDA-2349-59D8-675A-27556B08CADB}"/>
                    </a:ext>
                  </a:extLst>
                </p:cNvPr>
                <p:cNvSpPr/>
                <p:nvPr/>
              </p:nvSpPr>
              <p:spPr>
                <a:xfrm>
                  <a:off x="1827751" y="1318260"/>
                  <a:ext cx="1586899" cy="1000566"/>
                </a:xfrm>
                <a:custGeom>
                  <a:avLst/>
                  <a:gdLst>
                    <a:gd name="connsiteX0" fmla="*/ 14169 w 1586899"/>
                    <a:gd name="connsiteY0" fmla="*/ 1084296 h 1084295"/>
                    <a:gd name="connsiteX1" fmla="*/ 1572731 w 1586899"/>
                    <a:gd name="connsiteY1" fmla="*/ 1084296 h 1084295"/>
                    <a:gd name="connsiteX2" fmla="*/ 1586900 w 1586899"/>
                    <a:gd name="connsiteY2" fmla="*/ 1070214 h 1084295"/>
                    <a:gd name="connsiteX3" fmla="*/ 1586900 w 1586899"/>
                    <a:gd name="connsiteY3" fmla="*/ 14082 h 1084295"/>
                    <a:gd name="connsiteX4" fmla="*/ 1572731 w 1586899"/>
                    <a:gd name="connsiteY4" fmla="*/ 0 h 1084295"/>
                    <a:gd name="connsiteX5" fmla="*/ 14169 w 1586899"/>
                    <a:gd name="connsiteY5" fmla="*/ 0 h 1084295"/>
                    <a:gd name="connsiteX6" fmla="*/ 0 w 1586899"/>
                    <a:gd name="connsiteY6" fmla="*/ 14082 h 1084295"/>
                    <a:gd name="connsiteX7" fmla="*/ 0 w 1586899"/>
                    <a:gd name="connsiteY7" fmla="*/ 1070214 h 1084295"/>
                    <a:gd name="connsiteX8" fmla="*/ 14169 w 1586899"/>
                    <a:gd name="connsiteY8" fmla="*/ 1084296 h 1084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6899" h="1084295">
                      <a:moveTo>
                        <a:pt x="14169" y="1084296"/>
                      </a:moveTo>
                      <a:lnTo>
                        <a:pt x="1572731" y="1084296"/>
                      </a:lnTo>
                      <a:cubicBezTo>
                        <a:pt x="1582177" y="1084296"/>
                        <a:pt x="1586900" y="1079602"/>
                        <a:pt x="1586900" y="1070214"/>
                      </a:cubicBezTo>
                      <a:lnTo>
                        <a:pt x="1586900" y="14082"/>
                      </a:lnTo>
                      <a:cubicBezTo>
                        <a:pt x="1586900" y="4694"/>
                        <a:pt x="1582177" y="0"/>
                        <a:pt x="1572731" y="0"/>
                      </a:cubicBezTo>
                      <a:lnTo>
                        <a:pt x="14169" y="0"/>
                      </a:lnTo>
                      <a:cubicBezTo>
                        <a:pt x="4723" y="0"/>
                        <a:pt x="0" y="4694"/>
                        <a:pt x="0" y="14082"/>
                      </a:cubicBezTo>
                      <a:lnTo>
                        <a:pt x="0" y="1070214"/>
                      </a:lnTo>
                      <a:cubicBezTo>
                        <a:pt x="0" y="1079602"/>
                        <a:pt x="4723" y="1084296"/>
                        <a:pt x="14169" y="1084296"/>
                      </a:cubicBezTo>
                      <a:close/>
                    </a:path>
                  </a:pathLst>
                </a:custGeom>
                <a:solidFill>
                  <a:srgbClr val="E9EEF7"/>
                </a:solidFill>
                <a:ln w="19044" cap="flat">
                  <a:solidFill>
                    <a:srgbClr val="4F80C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grpSp>
              <p:nvGrpSpPr>
                <p:cNvPr id="1653" name="Группа 1652">
                  <a:extLst>
                    <a:ext uri="{FF2B5EF4-FFF2-40B4-BE49-F238E27FC236}">
                      <a16:creationId xmlns:a16="http://schemas.microsoft.com/office/drawing/2014/main" id="{5110BC9D-FD89-0D47-28E7-716301E430A1}"/>
                    </a:ext>
                  </a:extLst>
                </p:cNvPr>
                <p:cNvGrpSpPr/>
                <p:nvPr/>
              </p:nvGrpSpPr>
              <p:grpSpPr>
                <a:xfrm>
                  <a:off x="1924316" y="1882292"/>
                  <a:ext cx="1346029" cy="246430"/>
                  <a:chOff x="1924316" y="1882292"/>
                  <a:chExt cx="1346029" cy="246430"/>
                </a:xfrm>
              </p:grpSpPr>
              <p:sp>
                <p:nvSpPr>
                  <p:cNvPr id="1655" name="Полилиния: фигура 1654">
                    <a:extLst>
                      <a:ext uri="{FF2B5EF4-FFF2-40B4-BE49-F238E27FC236}">
                        <a16:creationId xmlns:a16="http://schemas.microsoft.com/office/drawing/2014/main" id="{245AC1A9-DA0F-AAAB-FC94-D8EE9AADA8E3}"/>
                      </a:ext>
                    </a:extLst>
                  </p:cNvPr>
                  <p:cNvSpPr/>
                  <p:nvPr/>
                </p:nvSpPr>
                <p:spPr>
                  <a:xfrm>
                    <a:off x="2260824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56" name="Полилиния: фигура 1655">
                    <a:extLst>
                      <a:ext uri="{FF2B5EF4-FFF2-40B4-BE49-F238E27FC236}">
                        <a16:creationId xmlns:a16="http://schemas.microsoft.com/office/drawing/2014/main" id="{001C9C00-DDCA-CA21-097B-ECC7ACAEBBFC}"/>
                      </a:ext>
                    </a:extLst>
                  </p:cNvPr>
                  <p:cNvSpPr/>
                  <p:nvPr/>
                </p:nvSpPr>
                <p:spPr>
                  <a:xfrm>
                    <a:off x="2597331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57" name="Полилиния: фигура 1656">
                    <a:extLst>
                      <a:ext uri="{FF2B5EF4-FFF2-40B4-BE49-F238E27FC236}">
                        <a16:creationId xmlns:a16="http://schemas.microsoft.com/office/drawing/2014/main" id="{B1BEDB2D-3E4C-2C39-6E33-6947A8B48AE9}"/>
                      </a:ext>
                    </a:extLst>
                  </p:cNvPr>
                  <p:cNvSpPr/>
                  <p:nvPr/>
                </p:nvSpPr>
                <p:spPr>
                  <a:xfrm>
                    <a:off x="2933838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r>
                      <a:rPr lang="ru-RU" sz="500" b="1" dirty="0"/>
                      <a:t>…</a:t>
                    </a:r>
                  </a:p>
                </p:txBody>
              </p:sp>
              <p:sp>
                <p:nvSpPr>
                  <p:cNvPr id="1658" name="Полилиния: фигура 1657">
                    <a:extLst>
                      <a:ext uri="{FF2B5EF4-FFF2-40B4-BE49-F238E27FC236}">
                        <a16:creationId xmlns:a16="http://schemas.microsoft.com/office/drawing/2014/main" id="{E8A89D23-3775-6705-7E44-EEB93631F306}"/>
                      </a:ext>
                    </a:extLst>
                  </p:cNvPr>
                  <p:cNvSpPr/>
                  <p:nvPr/>
                </p:nvSpPr>
                <p:spPr>
                  <a:xfrm>
                    <a:off x="1924316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</a:t>
                    </a:r>
                    <a:r>
                      <a:rPr lang="ru-RU" sz="500" b="1"/>
                      <a:t>1</a:t>
                    </a:r>
                    <a:endParaRPr lang="ru-RU" sz="500" b="1" dirty="0"/>
                  </a:p>
                </p:txBody>
              </p:sp>
            </p:grpSp>
            <p:sp>
              <p:nvSpPr>
                <p:cNvPr id="1654" name="TextBox 1653">
                  <a:extLst>
                    <a:ext uri="{FF2B5EF4-FFF2-40B4-BE49-F238E27FC236}">
                      <a16:creationId xmlns:a16="http://schemas.microsoft.com/office/drawing/2014/main" id="{930C561A-9AB5-8D95-3F6E-4C5B23AB0BCC}"/>
                    </a:ext>
                  </a:extLst>
                </p:cNvPr>
                <p:cNvSpPr txBox="1"/>
                <p:nvPr/>
              </p:nvSpPr>
              <p:spPr>
                <a:xfrm>
                  <a:off x="2109707" y="1318260"/>
                  <a:ext cx="1022985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Metadata 2</a:t>
                  </a:r>
                  <a:br>
                    <a:rPr lang="en-US" sz="1100" b="1" dirty="0"/>
                  </a:br>
                  <a:r>
                    <a:rPr lang="en-US" sz="1100" b="1" dirty="0"/>
                    <a:t>(Bloom + min\max)</a:t>
                  </a:r>
                  <a:endParaRPr lang="ru-RU" sz="1100" b="1" dirty="0"/>
                </a:p>
              </p:txBody>
            </p:sp>
          </p:grpSp>
          <p:grpSp>
            <p:nvGrpSpPr>
              <p:cNvPr id="1659" name="Группа 1658">
                <a:extLst>
                  <a:ext uri="{FF2B5EF4-FFF2-40B4-BE49-F238E27FC236}">
                    <a16:creationId xmlns:a16="http://schemas.microsoft.com/office/drawing/2014/main" id="{B5101091-F4BF-30E3-9A93-E80BCDCECB81}"/>
                  </a:ext>
                </a:extLst>
              </p:cNvPr>
              <p:cNvGrpSpPr/>
              <p:nvPr/>
            </p:nvGrpSpPr>
            <p:grpSpPr>
              <a:xfrm>
                <a:off x="4921471" y="1318260"/>
                <a:ext cx="1540289" cy="1000566"/>
                <a:chOff x="1827751" y="1318260"/>
                <a:chExt cx="1586899" cy="1000566"/>
              </a:xfrm>
            </p:grpSpPr>
            <p:sp>
              <p:nvSpPr>
                <p:cNvPr id="1660" name="Полилиния: фигура 1659">
                  <a:extLst>
                    <a:ext uri="{FF2B5EF4-FFF2-40B4-BE49-F238E27FC236}">
                      <a16:creationId xmlns:a16="http://schemas.microsoft.com/office/drawing/2014/main" id="{C437C9C0-4A5A-9133-97AD-1665D743651D}"/>
                    </a:ext>
                  </a:extLst>
                </p:cNvPr>
                <p:cNvSpPr/>
                <p:nvPr/>
              </p:nvSpPr>
              <p:spPr>
                <a:xfrm>
                  <a:off x="1827751" y="1318260"/>
                  <a:ext cx="1586899" cy="1000566"/>
                </a:xfrm>
                <a:custGeom>
                  <a:avLst/>
                  <a:gdLst>
                    <a:gd name="connsiteX0" fmla="*/ 14169 w 1586899"/>
                    <a:gd name="connsiteY0" fmla="*/ 1084296 h 1084295"/>
                    <a:gd name="connsiteX1" fmla="*/ 1572731 w 1586899"/>
                    <a:gd name="connsiteY1" fmla="*/ 1084296 h 1084295"/>
                    <a:gd name="connsiteX2" fmla="*/ 1586900 w 1586899"/>
                    <a:gd name="connsiteY2" fmla="*/ 1070214 h 1084295"/>
                    <a:gd name="connsiteX3" fmla="*/ 1586900 w 1586899"/>
                    <a:gd name="connsiteY3" fmla="*/ 14082 h 1084295"/>
                    <a:gd name="connsiteX4" fmla="*/ 1572731 w 1586899"/>
                    <a:gd name="connsiteY4" fmla="*/ 0 h 1084295"/>
                    <a:gd name="connsiteX5" fmla="*/ 14169 w 1586899"/>
                    <a:gd name="connsiteY5" fmla="*/ 0 h 1084295"/>
                    <a:gd name="connsiteX6" fmla="*/ 0 w 1586899"/>
                    <a:gd name="connsiteY6" fmla="*/ 14082 h 1084295"/>
                    <a:gd name="connsiteX7" fmla="*/ 0 w 1586899"/>
                    <a:gd name="connsiteY7" fmla="*/ 1070214 h 1084295"/>
                    <a:gd name="connsiteX8" fmla="*/ 14169 w 1586899"/>
                    <a:gd name="connsiteY8" fmla="*/ 1084296 h 1084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6899" h="1084295">
                      <a:moveTo>
                        <a:pt x="14169" y="1084296"/>
                      </a:moveTo>
                      <a:lnTo>
                        <a:pt x="1572731" y="1084296"/>
                      </a:lnTo>
                      <a:cubicBezTo>
                        <a:pt x="1582177" y="1084296"/>
                        <a:pt x="1586900" y="1079602"/>
                        <a:pt x="1586900" y="1070214"/>
                      </a:cubicBezTo>
                      <a:lnTo>
                        <a:pt x="1586900" y="14082"/>
                      </a:lnTo>
                      <a:cubicBezTo>
                        <a:pt x="1586900" y="4694"/>
                        <a:pt x="1582177" y="0"/>
                        <a:pt x="1572731" y="0"/>
                      </a:cubicBezTo>
                      <a:lnTo>
                        <a:pt x="14169" y="0"/>
                      </a:lnTo>
                      <a:cubicBezTo>
                        <a:pt x="4723" y="0"/>
                        <a:pt x="0" y="4694"/>
                        <a:pt x="0" y="14082"/>
                      </a:cubicBezTo>
                      <a:lnTo>
                        <a:pt x="0" y="1070214"/>
                      </a:lnTo>
                      <a:cubicBezTo>
                        <a:pt x="0" y="1079602"/>
                        <a:pt x="4723" y="1084296"/>
                        <a:pt x="14169" y="1084296"/>
                      </a:cubicBezTo>
                      <a:close/>
                    </a:path>
                  </a:pathLst>
                </a:custGeom>
                <a:solidFill>
                  <a:srgbClr val="E9EEF7"/>
                </a:solidFill>
                <a:ln w="19044" cap="flat">
                  <a:solidFill>
                    <a:srgbClr val="4F80C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grpSp>
              <p:nvGrpSpPr>
                <p:cNvPr id="1661" name="Группа 1660">
                  <a:extLst>
                    <a:ext uri="{FF2B5EF4-FFF2-40B4-BE49-F238E27FC236}">
                      <a16:creationId xmlns:a16="http://schemas.microsoft.com/office/drawing/2014/main" id="{544704CB-CAE3-739A-35FF-A19E4D09EAF3}"/>
                    </a:ext>
                  </a:extLst>
                </p:cNvPr>
                <p:cNvGrpSpPr/>
                <p:nvPr/>
              </p:nvGrpSpPr>
              <p:grpSpPr>
                <a:xfrm>
                  <a:off x="1924316" y="1882292"/>
                  <a:ext cx="1346029" cy="246430"/>
                  <a:chOff x="1924316" y="1882292"/>
                  <a:chExt cx="1346029" cy="246430"/>
                </a:xfrm>
              </p:grpSpPr>
              <p:sp>
                <p:nvSpPr>
                  <p:cNvPr id="1663" name="Полилиния: фигура 1662">
                    <a:extLst>
                      <a:ext uri="{FF2B5EF4-FFF2-40B4-BE49-F238E27FC236}">
                        <a16:creationId xmlns:a16="http://schemas.microsoft.com/office/drawing/2014/main" id="{6B9320C8-D519-C340-4351-F390B1D01E93}"/>
                      </a:ext>
                    </a:extLst>
                  </p:cNvPr>
                  <p:cNvSpPr/>
                  <p:nvPr/>
                </p:nvSpPr>
                <p:spPr>
                  <a:xfrm>
                    <a:off x="2260824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64" name="Полилиния: фигура 1663">
                    <a:extLst>
                      <a:ext uri="{FF2B5EF4-FFF2-40B4-BE49-F238E27FC236}">
                        <a16:creationId xmlns:a16="http://schemas.microsoft.com/office/drawing/2014/main" id="{E0EB89CD-D1C0-9BD3-F838-387FE3C66A5F}"/>
                      </a:ext>
                    </a:extLst>
                  </p:cNvPr>
                  <p:cNvSpPr/>
                  <p:nvPr/>
                </p:nvSpPr>
                <p:spPr>
                  <a:xfrm>
                    <a:off x="2597331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65" name="Полилиния: фигура 1664">
                    <a:extLst>
                      <a:ext uri="{FF2B5EF4-FFF2-40B4-BE49-F238E27FC236}">
                        <a16:creationId xmlns:a16="http://schemas.microsoft.com/office/drawing/2014/main" id="{4C4DB711-2EB3-C899-E301-A60B9AEDEF1A}"/>
                      </a:ext>
                    </a:extLst>
                  </p:cNvPr>
                  <p:cNvSpPr/>
                  <p:nvPr/>
                </p:nvSpPr>
                <p:spPr>
                  <a:xfrm>
                    <a:off x="2933838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r>
                      <a:rPr lang="ru-RU" sz="500" b="1" dirty="0"/>
                      <a:t>…</a:t>
                    </a:r>
                  </a:p>
                </p:txBody>
              </p:sp>
              <p:sp>
                <p:nvSpPr>
                  <p:cNvPr id="1666" name="Полилиния: фигура 1665">
                    <a:extLst>
                      <a:ext uri="{FF2B5EF4-FFF2-40B4-BE49-F238E27FC236}">
                        <a16:creationId xmlns:a16="http://schemas.microsoft.com/office/drawing/2014/main" id="{96A0C0B4-7E12-952E-184C-E133CE90DB50}"/>
                      </a:ext>
                    </a:extLst>
                  </p:cNvPr>
                  <p:cNvSpPr/>
                  <p:nvPr/>
                </p:nvSpPr>
                <p:spPr>
                  <a:xfrm>
                    <a:off x="1924316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</a:t>
                    </a:r>
                    <a:r>
                      <a:rPr lang="ru-RU" sz="500" b="1"/>
                      <a:t>1</a:t>
                    </a:r>
                    <a:endParaRPr lang="ru-RU" sz="500" b="1" dirty="0"/>
                  </a:p>
                </p:txBody>
              </p:sp>
            </p:grpSp>
            <p:sp>
              <p:nvSpPr>
                <p:cNvPr id="1662" name="TextBox 1661">
                  <a:extLst>
                    <a:ext uri="{FF2B5EF4-FFF2-40B4-BE49-F238E27FC236}">
                      <a16:creationId xmlns:a16="http://schemas.microsoft.com/office/drawing/2014/main" id="{E70F9168-321E-72C5-CB8C-998068310B53}"/>
                    </a:ext>
                  </a:extLst>
                </p:cNvPr>
                <p:cNvSpPr txBox="1"/>
                <p:nvPr/>
              </p:nvSpPr>
              <p:spPr>
                <a:xfrm>
                  <a:off x="2086155" y="1318260"/>
                  <a:ext cx="1022985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Metadata 3</a:t>
                  </a:r>
                  <a:br>
                    <a:rPr lang="en-US" sz="1100" b="1" dirty="0"/>
                  </a:br>
                  <a:r>
                    <a:rPr lang="en-US" sz="1100" b="1" dirty="0"/>
                    <a:t>(Bloom + min\max)</a:t>
                  </a:r>
                  <a:endParaRPr lang="ru-RU" sz="1100" b="1" dirty="0"/>
                </a:p>
              </p:txBody>
            </p:sp>
          </p:grpSp>
          <p:sp>
            <p:nvSpPr>
              <p:cNvPr id="1668" name="Полилиния: фигура 1667">
                <a:extLst>
                  <a:ext uri="{FF2B5EF4-FFF2-40B4-BE49-F238E27FC236}">
                    <a16:creationId xmlns:a16="http://schemas.microsoft.com/office/drawing/2014/main" id="{137EDEB8-5BC2-9272-2F8B-5834CF6E3F68}"/>
                  </a:ext>
                </a:extLst>
              </p:cNvPr>
              <p:cNvSpPr/>
              <p:nvPr/>
            </p:nvSpPr>
            <p:spPr>
              <a:xfrm>
                <a:off x="6460711" y="1318260"/>
                <a:ext cx="1540289" cy="1000566"/>
              </a:xfrm>
              <a:custGeom>
                <a:avLst/>
                <a:gdLst>
                  <a:gd name="connsiteX0" fmla="*/ 14169 w 1586899"/>
                  <a:gd name="connsiteY0" fmla="*/ 1084296 h 1084295"/>
                  <a:gd name="connsiteX1" fmla="*/ 1572731 w 1586899"/>
                  <a:gd name="connsiteY1" fmla="*/ 1084296 h 1084295"/>
                  <a:gd name="connsiteX2" fmla="*/ 1586900 w 1586899"/>
                  <a:gd name="connsiteY2" fmla="*/ 1070214 h 1084295"/>
                  <a:gd name="connsiteX3" fmla="*/ 1586900 w 1586899"/>
                  <a:gd name="connsiteY3" fmla="*/ 14082 h 1084295"/>
                  <a:gd name="connsiteX4" fmla="*/ 1572731 w 1586899"/>
                  <a:gd name="connsiteY4" fmla="*/ 0 h 1084295"/>
                  <a:gd name="connsiteX5" fmla="*/ 14169 w 1586899"/>
                  <a:gd name="connsiteY5" fmla="*/ 0 h 1084295"/>
                  <a:gd name="connsiteX6" fmla="*/ 0 w 1586899"/>
                  <a:gd name="connsiteY6" fmla="*/ 14082 h 1084295"/>
                  <a:gd name="connsiteX7" fmla="*/ 0 w 1586899"/>
                  <a:gd name="connsiteY7" fmla="*/ 1070214 h 1084295"/>
                  <a:gd name="connsiteX8" fmla="*/ 14169 w 1586899"/>
                  <a:gd name="connsiteY8" fmla="*/ 1084296 h 108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899" h="1084295">
                    <a:moveTo>
                      <a:pt x="14169" y="1084296"/>
                    </a:moveTo>
                    <a:lnTo>
                      <a:pt x="1572731" y="1084296"/>
                    </a:lnTo>
                    <a:cubicBezTo>
                      <a:pt x="1582177" y="1084296"/>
                      <a:pt x="1586900" y="1079602"/>
                      <a:pt x="1586900" y="1070214"/>
                    </a:cubicBezTo>
                    <a:lnTo>
                      <a:pt x="1586900" y="14082"/>
                    </a:lnTo>
                    <a:cubicBezTo>
                      <a:pt x="1586900" y="4694"/>
                      <a:pt x="1582177" y="0"/>
                      <a:pt x="1572731" y="0"/>
                    </a:cubicBezTo>
                    <a:lnTo>
                      <a:pt x="14169" y="0"/>
                    </a:lnTo>
                    <a:cubicBezTo>
                      <a:pt x="4723" y="0"/>
                      <a:pt x="0" y="4694"/>
                      <a:pt x="0" y="14082"/>
                    </a:cubicBezTo>
                    <a:lnTo>
                      <a:pt x="0" y="1070214"/>
                    </a:lnTo>
                    <a:cubicBezTo>
                      <a:pt x="0" y="1079602"/>
                      <a:pt x="4723" y="1084296"/>
                      <a:pt x="14169" y="1084296"/>
                    </a:cubicBezTo>
                    <a:close/>
                  </a:path>
                </a:pathLst>
              </a:custGeom>
              <a:solidFill>
                <a:srgbClr val="E9EEF7"/>
              </a:solidFill>
              <a:ln w="19044" cap="flat">
                <a:solidFill>
                  <a:srgbClr val="4F80C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dirty="0"/>
                  <a:t>…</a:t>
                </a:r>
                <a:endParaRPr lang="ru-RU" dirty="0"/>
              </a:p>
            </p:txBody>
          </p:sp>
          <p:grpSp>
            <p:nvGrpSpPr>
              <p:cNvPr id="1675" name="Группа 1674">
                <a:extLst>
                  <a:ext uri="{FF2B5EF4-FFF2-40B4-BE49-F238E27FC236}">
                    <a16:creationId xmlns:a16="http://schemas.microsoft.com/office/drawing/2014/main" id="{9B6CC081-64F5-47AC-BCB3-FE8B9148263F}"/>
                  </a:ext>
                </a:extLst>
              </p:cNvPr>
              <p:cNvGrpSpPr/>
              <p:nvPr/>
            </p:nvGrpSpPr>
            <p:grpSpPr>
              <a:xfrm>
                <a:off x="8000148" y="1308003"/>
                <a:ext cx="1540289" cy="1008918"/>
                <a:chOff x="1827751" y="1309908"/>
                <a:chExt cx="1586899" cy="1008918"/>
              </a:xfrm>
            </p:grpSpPr>
            <p:sp>
              <p:nvSpPr>
                <p:cNvPr id="1676" name="Полилиния: фигура 1675">
                  <a:extLst>
                    <a:ext uri="{FF2B5EF4-FFF2-40B4-BE49-F238E27FC236}">
                      <a16:creationId xmlns:a16="http://schemas.microsoft.com/office/drawing/2014/main" id="{1ABD7014-65E0-8D9A-47AE-08245E8566CE}"/>
                    </a:ext>
                  </a:extLst>
                </p:cNvPr>
                <p:cNvSpPr/>
                <p:nvPr/>
              </p:nvSpPr>
              <p:spPr>
                <a:xfrm>
                  <a:off x="1827751" y="1318260"/>
                  <a:ext cx="1586899" cy="1000566"/>
                </a:xfrm>
                <a:custGeom>
                  <a:avLst/>
                  <a:gdLst>
                    <a:gd name="connsiteX0" fmla="*/ 14169 w 1586899"/>
                    <a:gd name="connsiteY0" fmla="*/ 1084296 h 1084295"/>
                    <a:gd name="connsiteX1" fmla="*/ 1572731 w 1586899"/>
                    <a:gd name="connsiteY1" fmla="*/ 1084296 h 1084295"/>
                    <a:gd name="connsiteX2" fmla="*/ 1586900 w 1586899"/>
                    <a:gd name="connsiteY2" fmla="*/ 1070214 h 1084295"/>
                    <a:gd name="connsiteX3" fmla="*/ 1586900 w 1586899"/>
                    <a:gd name="connsiteY3" fmla="*/ 14082 h 1084295"/>
                    <a:gd name="connsiteX4" fmla="*/ 1572731 w 1586899"/>
                    <a:gd name="connsiteY4" fmla="*/ 0 h 1084295"/>
                    <a:gd name="connsiteX5" fmla="*/ 14169 w 1586899"/>
                    <a:gd name="connsiteY5" fmla="*/ 0 h 1084295"/>
                    <a:gd name="connsiteX6" fmla="*/ 0 w 1586899"/>
                    <a:gd name="connsiteY6" fmla="*/ 14082 h 1084295"/>
                    <a:gd name="connsiteX7" fmla="*/ 0 w 1586899"/>
                    <a:gd name="connsiteY7" fmla="*/ 1070214 h 1084295"/>
                    <a:gd name="connsiteX8" fmla="*/ 14169 w 1586899"/>
                    <a:gd name="connsiteY8" fmla="*/ 1084296 h 1084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6899" h="1084295">
                      <a:moveTo>
                        <a:pt x="14169" y="1084296"/>
                      </a:moveTo>
                      <a:lnTo>
                        <a:pt x="1572731" y="1084296"/>
                      </a:lnTo>
                      <a:cubicBezTo>
                        <a:pt x="1582177" y="1084296"/>
                        <a:pt x="1586900" y="1079602"/>
                        <a:pt x="1586900" y="1070214"/>
                      </a:cubicBezTo>
                      <a:lnTo>
                        <a:pt x="1586900" y="14082"/>
                      </a:lnTo>
                      <a:cubicBezTo>
                        <a:pt x="1586900" y="4694"/>
                        <a:pt x="1582177" y="0"/>
                        <a:pt x="1572731" y="0"/>
                      </a:cubicBezTo>
                      <a:lnTo>
                        <a:pt x="14169" y="0"/>
                      </a:lnTo>
                      <a:cubicBezTo>
                        <a:pt x="4723" y="0"/>
                        <a:pt x="0" y="4694"/>
                        <a:pt x="0" y="14082"/>
                      </a:cubicBezTo>
                      <a:lnTo>
                        <a:pt x="0" y="1070214"/>
                      </a:lnTo>
                      <a:cubicBezTo>
                        <a:pt x="0" y="1079602"/>
                        <a:pt x="4723" y="1084296"/>
                        <a:pt x="14169" y="1084296"/>
                      </a:cubicBezTo>
                      <a:close/>
                    </a:path>
                  </a:pathLst>
                </a:custGeom>
                <a:solidFill>
                  <a:srgbClr val="E9EEF7"/>
                </a:solidFill>
                <a:ln w="19044" cap="flat">
                  <a:solidFill>
                    <a:srgbClr val="4F80C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grpSp>
              <p:nvGrpSpPr>
                <p:cNvPr id="1677" name="Группа 1676">
                  <a:extLst>
                    <a:ext uri="{FF2B5EF4-FFF2-40B4-BE49-F238E27FC236}">
                      <a16:creationId xmlns:a16="http://schemas.microsoft.com/office/drawing/2014/main" id="{F6EF3334-47CB-7895-001E-2C2C123F0B0C}"/>
                    </a:ext>
                  </a:extLst>
                </p:cNvPr>
                <p:cNvGrpSpPr/>
                <p:nvPr/>
              </p:nvGrpSpPr>
              <p:grpSpPr>
                <a:xfrm>
                  <a:off x="1924316" y="1882292"/>
                  <a:ext cx="1346029" cy="246430"/>
                  <a:chOff x="1924316" y="1882292"/>
                  <a:chExt cx="1346029" cy="246430"/>
                </a:xfrm>
              </p:grpSpPr>
              <p:sp>
                <p:nvSpPr>
                  <p:cNvPr id="1679" name="Полилиния: фигура 1678">
                    <a:extLst>
                      <a:ext uri="{FF2B5EF4-FFF2-40B4-BE49-F238E27FC236}">
                        <a16:creationId xmlns:a16="http://schemas.microsoft.com/office/drawing/2014/main" id="{5F9694EA-9597-61C2-BE8D-53DDF97D1706}"/>
                      </a:ext>
                    </a:extLst>
                  </p:cNvPr>
                  <p:cNvSpPr/>
                  <p:nvPr/>
                </p:nvSpPr>
                <p:spPr>
                  <a:xfrm>
                    <a:off x="2260824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80" name="Полилиния: фигура 1679">
                    <a:extLst>
                      <a:ext uri="{FF2B5EF4-FFF2-40B4-BE49-F238E27FC236}">
                        <a16:creationId xmlns:a16="http://schemas.microsoft.com/office/drawing/2014/main" id="{506DBCF4-70AE-282C-5046-5E83123650F7}"/>
                      </a:ext>
                    </a:extLst>
                  </p:cNvPr>
                  <p:cNvSpPr/>
                  <p:nvPr/>
                </p:nvSpPr>
                <p:spPr>
                  <a:xfrm>
                    <a:off x="2597331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COL2</a:t>
                    </a:r>
                    <a:endParaRPr lang="ru-RU" sz="500" b="1" dirty="0"/>
                  </a:p>
                </p:txBody>
              </p:sp>
              <p:sp>
                <p:nvSpPr>
                  <p:cNvPr id="1681" name="Полилиния: фигура 1680">
                    <a:extLst>
                      <a:ext uri="{FF2B5EF4-FFF2-40B4-BE49-F238E27FC236}">
                        <a16:creationId xmlns:a16="http://schemas.microsoft.com/office/drawing/2014/main" id="{F263FF22-8C4A-14F9-0044-2FABB7C088F0}"/>
                      </a:ext>
                    </a:extLst>
                  </p:cNvPr>
                  <p:cNvSpPr/>
                  <p:nvPr/>
                </p:nvSpPr>
                <p:spPr>
                  <a:xfrm>
                    <a:off x="2933838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r>
                      <a:rPr lang="ru-RU" sz="500" b="1" dirty="0"/>
                      <a:t>…</a:t>
                    </a:r>
                  </a:p>
                </p:txBody>
              </p:sp>
              <p:sp>
                <p:nvSpPr>
                  <p:cNvPr id="1682" name="Полилиния: фигура 1681">
                    <a:extLst>
                      <a:ext uri="{FF2B5EF4-FFF2-40B4-BE49-F238E27FC236}">
                        <a16:creationId xmlns:a16="http://schemas.microsoft.com/office/drawing/2014/main" id="{28838F80-D1D0-4165-6485-64EAFB819F6D}"/>
                      </a:ext>
                    </a:extLst>
                  </p:cNvPr>
                  <p:cNvSpPr/>
                  <p:nvPr/>
                </p:nvSpPr>
                <p:spPr>
                  <a:xfrm>
                    <a:off x="1924316" y="1882292"/>
                    <a:ext cx="336507" cy="246430"/>
                  </a:xfrm>
                  <a:custGeom>
                    <a:avLst/>
                    <a:gdLst>
                      <a:gd name="connsiteX0" fmla="*/ 0 w 336507"/>
                      <a:gd name="connsiteY0" fmla="*/ 352044 h 352044"/>
                      <a:gd name="connsiteX1" fmla="*/ 336508 w 336507"/>
                      <a:gd name="connsiteY1" fmla="*/ 352044 h 352044"/>
                      <a:gd name="connsiteX2" fmla="*/ 336508 w 336507"/>
                      <a:gd name="connsiteY2" fmla="*/ 0 h 352044"/>
                      <a:gd name="connsiteX3" fmla="*/ 0 w 336507"/>
                      <a:gd name="connsiteY3" fmla="*/ 0 h 35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6507" h="352044">
                        <a:moveTo>
                          <a:pt x="0" y="352044"/>
                        </a:moveTo>
                        <a:lnTo>
                          <a:pt x="336508" y="352044"/>
                        </a:lnTo>
                        <a:lnTo>
                          <a:pt x="3365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57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r>
                      <a:rPr lang="en-US" sz="500" b="1"/>
                      <a:t>COL</a:t>
                    </a:r>
                    <a:r>
                      <a:rPr lang="ru-RU" sz="500" b="1"/>
                      <a:t>1</a:t>
                    </a:r>
                    <a:endParaRPr lang="ru-RU" sz="500" b="1" dirty="0"/>
                  </a:p>
                </p:txBody>
              </p:sp>
            </p:grpSp>
            <p:sp>
              <p:nvSpPr>
                <p:cNvPr id="1678" name="TextBox 1677">
                  <a:extLst>
                    <a:ext uri="{FF2B5EF4-FFF2-40B4-BE49-F238E27FC236}">
                      <a16:creationId xmlns:a16="http://schemas.microsoft.com/office/drawing/2014/main" id="{5B293C5E-0895-8184-5054-21391D17E015}"/>
                    </a:ext>
                  </a:extLst>
                </p:cNvPr>
                <p:cNvSpPr txBox="1"/>
                <p:nvPr/>
              </p:nvSpPr>
              <p:spPr>
                <a:xfrm>
                  <a:off x="2054282" y="1309908"/>
                  <a:ext cx="1210860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Metadata M</a:t>
                  </a:r>
                  <a:br>
                    <a:rPr lang="en-US" sz="1100" b="1" dirty="0"/>
                  </a:br>
                  <a:r>
                    <a:rPr lang="en-US" sz="1100" b="1" dirty="0"/>
                    <a:t>(Bloom + min\max)</a:t>
                  </a:r>
                  <a:endParaRPr lang="ru-RU" sz="1100" b="1" dirty="0"/>
                </a:p>
              </p:txBody>
            </p:sp>
          </p:grpSp>
        </p:grpSp>
        <p:cxnSp>
          <p:nvCxnSpPr>
            <p:cNvPr id="1691" name="Прямая со стрелкой 1690">
              <a:extLst>
                <a:ext uri="{FF2B5EF4-FFF2-40B4-BE49-F238E27FC236}">
                  <a16:creationId xmlns:a16="http://schemas.microsoft.com/office/drawing/2014/main" id="{E4540320-2573-9D23-EC4F-A9C4AC149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508" y="940659"/>
              <a:ext cx="7347" cy="739837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94" name="Прямая со стрелкой 1693">
              <a:extLst>
                <a:ext uri="{FF2B5EF4-FFF2-40B4-BE49-F238E27FC236}">
                  <a16:creationId xmlns:a16="http://schemas.microsoft.com/office/drawing/2014/main" id="{ED682A9E-297F-F8FA-4665-338A4C2F9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9927" y="929431"/>
              <a:ext cx="1729947" cy="751065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01" name="Прямая со стрелкой 1700">
              <a:extLst>
                <a:ext uri="{FF2B5EF4-FFF2-40B4-BE49-F238E27FC236}">
                  <a16:creationId xmlns:a16="http://schemas.microsoft.com/office/drawing/2014/main" id="{E671DF6B-1974-248E-F8F9-BFC06D2DF4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1678" y="929433"/>
              <a:ext cx="3528196" cy="751063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37" name="Прямая со стрелкой 1736">
              <a:extLst>
                <a:ext uri="{FF2B5EF4-FFF2-40B4-BE49-F238E27FC236}">
                  <a16:creationId xmlns:a16="http://schemas.microsoft.com/office/drawing/2014/main" id="{EEFA7B71-1DA2-BBA2-01EE-BF4CC50A04E4}"/>
                </a:ext>
              </a:extLst>
            </p:cNvPr>
            <p:cNvCxnSpPr>
              <a:cxnSpLocks/>
              <a:endCxn id="1678" idx="0"/>
            </p:cNvCxnSpPr>
            <p:nvPr/>
          </p:nvCxnSpPr>
          <p:spPr>
            <a:xfrm>
              <a:off x="6441508" y="929432"/>
              <a:ext cx="3827442" cy="744621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756" name="Группа 1755">
              <a:extLst>
                <a:ext uri="{FF2B5EF4-FFF2-40B4-BE49-F238E27FC236}">
                  <a16:creationId xmlns:a16="http://schemas.microsoft.com/office/drawing/2014/main" id="{1EAFC842-52B3-8405-1654-E31C38EE1537}"/>
                </a:ext>
              </a:extLst>
            </p:cNvPr>
            <p:cNvGrpSpPr/>
            <p:nvPr/>
          </p:nvGrpSpPr>
          <p:grpSpPr>
            <a:xfrm>
              <a:off x="2894490" y="2637190"/>
              <a:ext cx="13432" cy="873730"/>
              <a:chOff x="2611655" y="2734645"/>
              <a:chExt cx="11318" cy="907424"/>
            </a:xfrm>
          </p:grpSpPr>
          <p:cxnSp>
            <p:nvCxnSpPr>
              <p:cNvPr id="1751" name="Прямая со стрелкой 1750">
                <a:extLst>
                  <a:ext uri="{FF2B5EF4-FFF2-40B4-BE49-F238E27FC236}">
                    <a16:creationId xmlns:a16="http://schemas.microsoft.com/office/drawing/2014/main" id="{D3D2D486-D002-8CD8-48C8-4000DBC2D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1655" y="2734645"/>
                <a:ext cx="11318" cy="481287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53" name="Прямая со стрелкой 1752">
                <a:extLst>
                  <a:ext uri="{FF2B5EF4-FFF2-40B4-BE49-F238E27FC236}">
                    <a16:creationId xmlns:a16="http://schemas.microsoft.com/office/drawing/2014/main" id="{811A15F2-4277-26A1-BA02-BC335B8DA3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86" y="3363129"/>
                <a:ext cx="0" cy="278940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757" name="Группа 1756">
              <a:extLst>
                <a:ext uri="{FF2B5EF4-FFF2-40B4-BE49-F238E27FC236}">
                  <a16:creationId xmlns:a16="http://schemas.microsoft.com/office/drawing/2014/main" id="{8678EC96-A62F-11CD-A353-1379344C092D}"/>
                </a:ext>
              </a:extLst>
            </p:cNvPr>
            <p:cNvGrpSpPr/>
            <p:nvPr/>
          </p:nvGrpSpPr>
          <p:grpSpPr>
            <a:xfrm>
              <a:off x="4703337" y="2637014"/>
              <a:ext cx="13432" cy="873730"/>
              <a:chOff x="2611655" y="2734645"/>
              <a:chExt cx="11318" cy="907424"/>
            </a:xfrm>
          </p:grpSpPr>
          <p:cxnSp>
            <p:nvCxnSpPr>
              <p:cNvPr id="1758" name="Прямая со стрелкой 1757">
                <a:extLst>
                  <a:ext uri="{FF2B5EF4-FFF2-40B4-BE49-F238E27FC236}">
                    <a16:creationId xmlns:a16="http://schemas.microsoft.com/office/drawing/2014/main" id="{B3881819-9CDC-215D-50E0-1139CE4DF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1655" y="2734645"/>
                <a:ext cx="11318" cy="481287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59" name="Прямая со стрелкой 1758">
                <a:extLst>
                  <a:ext uri="{FF2B5EF4-FFF2-40B4-BE49-F238E27FC236}">
                    <a16:creationId xmlns:a16="http://schemas.microsoft.com/office/drawing/2014/main" id="{57B00295-D220-AF47-2E30-15BA53CC2B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86" y="3363129"/>
                <a:ext cx="0" cy="278940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760" name="Группа 1759">
              <a:extLst>
                <a:ext uri="{FF2B5EF4-FFF2-40B4-BE49-F238E27FC236}">
                  <a16:creationId xmlns:a16="http://schemas.microsoft.com/office/drawing/2014/main" id="{C81BF0EC-54C9-E05C-2751-3182588FCBB0}"/>
                </a:ext>
              </a:extLst>
            </p:cNvPr>
            <p:cNvGrpSpPr/>
            <p:nvPr/>
          </p:nvGrpSpPr>
          <p:grpSpPr>
            <a:xfrm>
              <a:off x="6548090" y="2647343"/>
              <a:ext cx="13432" cy="873730"/>
              <a:chOff x="2611655" y="2734645"/>
              <a:chExt cx="11318" cy="907424"/>
            </a:xfrm>
          </p:grpSpPr>
          <p:cxnSp>
            <p:nvCxnSpPr>
              <p:cNvPr id="1761" name="Прямая со стрелкой 1760">
                <a:extLst>
                  <a:ext uri="{FF2B5EF4-FFF2-40B4-BE49-F238E27FC236}">
                    <a16:creationId xmlns:a16="http://schemas.microsoft.com/office/drawing/2014/main" id="{0CE73650-3D10-C891-DF12-08C1EADB0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1655" y="2734645"/>
                <a:ext cx="11318" cy="481287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62" name="Прямая со стрелкой 1761">
                <a:extLst>
                  <a:ext uri="{FF2B5EF4-FFF2-40B4-BE49-F238E27FC236}">
                    <a16:creationId xmlns:a16="http://schemas.microsoft.com/office/drawing/2014/main" id="{912F35E5-35EF-BD0F-BC06-D918C170E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86" y="3363129"/>
                <a:ext cx="0" cy="278940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763" name="Группа 1762">
              <a:extLst>
                <a:ext uri="{FF2B5EF4-FFF2-40B4-BE49-F238E27FC236}">
                  <a16:creationId xmlns:a16="http://schemas.microsoft.com/office/drawing/2014/main" id="{BC9F2202-14A4-2619-6F0C-CFF996B147B5}"/>
                </a:ext>
              </a:extLst>
            </p:cNvPr>
            <p:cNvGrpSpPr/>
            <p:nvPr/>
          </p:nvGrpSpPr>
          <p:grpSpPr>
            <a:xfrm>
              <a:off x="10201690" y="2647343"/>
              <a:ext cx="13432" cy="873730"/>
              <a:chOff x="2611655" y="2734645"/>
              <a:chExt cx="11318" cy="907424"/>
            </a:xfrm>
          </p:grpSpPr>
          <p:cxnSp>
            <p:nvCxnSpPr>
              <p:cNvPr id="1764" name="Прямая со стрелкой 1763">
                <a:extLst>
                  <a:ext uri="{FF2B5EF4-FFF2-40B4-BE49-F238E27FC236}">
                    <a16:creationId xmlns:a16="http://schemas.microsoft.com/office/drawing/2014/main" id="{7ECF1483-56C5-EADA-AF0D-3DA260DAC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1655" y="2734645"/>
                <a:ext cx="11318" cy="481287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65" name="Прямая со стрелкой 1764">
                <a:extLst>
                  <a:ext uri="{FF2B5EF4-FFF2-40B4-BE49-F238E27FC236}">
                    <a16:creationId xmlns:a16="http://schemas.microsoft.com/office/drawing/2014/main" id="{12360261-49B9-35D0-E4B0-81AC48077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86" y="3363129"/>
                <a:ext cx="0" cy="278940"/>
              </a:xfrm>
              <a:prstGeom prst="straightConnector1">
                <a:avLst/>
              </a:prstGeom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773" name="TextBox 1772">
              <a:extLst>
                <a:ext uri="{FF2B5EF4-FFF2-40B4-BE49-F238E27FC236}">
                  <a16:creationId xmlns:a16="http://schemas.microsoft.com/office/drawing/2014/main" id="{446384DD-4FA4-CFE3-F0EA-B9522325BA44}"/>
                </a:ext>
              </a:extLst>
            </p:cNvPr>
            <p:cNvSpPr txBox="1"/>
            <p:nvPr/>
          </p:nvSpPr>
          <p:spPr>
            <a:xfrm>
              <a:off x="989592" y="4007159"/>
              <a:ext cx="1034767" cy="35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Table</a:t>
              </a:r>
              <a:endParaRPr lang="ru-RU" b="1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DDF641A-59EC-0CF0-6025-123E1284B60A}"/>
                </a:ext>
              </a:extLst>
            </p:cNvPr>
            <p:cNvGrpSpPr/>
            <p:nvPr/>
          </p:nvGrpSpPr>
          <p:grpSpPr>
            <a:xfrm>
              <a:off x="4412032" y="3030781"/>
              <a:ext cx="1639958" cy="307777"/>
              <a:chOff x="4412032" y="3030781"/>
              <a:chExt cx="1639958" cy="307777"/>
            </a:xfrm>
          </p:grpSpPr>
          <p:sp>
            <p:nvSpPr>
              <p:cNvPr id="1264" name="Полилиния: фигура 1263">
                <a:extLst>
                  <a:ext uri="{FF2B5EF4-FFF2-40B4-BE49-F238E27FC236}">
                    <a16:creationId xmlns:a16="http://schemas.microsoft.com/office/drawing/2014/main" id="{15057EF5-3A47-0312-CDF3-68894C80EADD}"/>
                  </a:ext>
                </a:extLst>
              </p:cNvPr>
              <p:cNvSpPr/>
              <p:nvPr/>
            </p:nvSpPr>
            <p:spPr>
              <a:xfrm flipV="1">
                <a:off x="4412032" y="3117241"/>
                <a:ext cx="194898" cy="157883"/>
              </a:xfrm>
              <a:custGeom>
                <a:avLst/>
                <a:gdLst>
                  <a:gd name="connsiteX0" fmla="*/ 161778 w 164226"/>
                  <a:gd name="connsiteY0" fmla="*/ 139295 h 163972"/>
                  <a:gd name="connsiteX1" fmla="*/ 102555 w 164226"/>
                  <a:gd name="connsiteY1" fmla="*/ 80097 h 163972"/>
                  <a:gd name="connsiteX2" fmla="*/ 161778 w 164226"/>
                  <a:gd name="connsiteY2" fmla="*/ 21161 h 163972"/>
                  <a:gd name="connsiteX3" fmla="*/ 138865 w 164226"/>
                  <a:gd name="connsiteY3" fmla="*/ -1758 h 163972"/>
                  <a:gd name="connsiteX4" fmla="*/ 79642 w 164226"/>
                  <a:gd name="connsiteY4" fmla="*/ 57177 h 163972"/>
                  <a:gd name="connsiteX5" fmla="*/ 20463 w 164226"/>
                  <a:gd name="connsiteY5" fmla="*/ -1758 h 163972"/>
                  <a:gd name="connsiteX6" fmla="*/ -2449 w 164226"/>
                  <a:gd name="connsiteY6" fmla="*/ 21161 h 163972"/>
                  <a:gd name="connsiteX7" fmla="*/ 56730 w 164226"/>
                  <a:gd name="connsiteY7" fmla="*/ 80097 h 163972"/>
                  <a:gd name="connsiteX8" fmla="*/ -2449 w 164226"/>
                  <a:gd name="connsiteY8" fmla="*/ 139295 h 163972"/>
                  <a:gd name="connsiteX9" fmla="*/ 20463 w 164226"/>
                  <a:gd name="connsiteY9" fmla="*/ 162214 h 163972"/>
                  <a:gd name="connsiteX10" fmla="*/ 79642 w 164226"/>
                  <a:gd name="connsiteY10" fmla="*/ 103017 h 163972"/>
                  <a:gd name="connsiteX11" fmla="*/ 138865 w 164226"/>
                  <a:gd name="connsiteY11" fmla="*/ 162214 h 163972"/>
                  <a:gd name="connsiteX12" fmla="*/ 161778 w 164226"/>
                  <a:gd name="connsiteY12" fmla="*/ 139295 h 16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26" h="163972">
                    <a:moveTo>
                      <a:pt x="161778" y="139295"/>
                    </a:moveTo>
                    <a:lnTo>
                      <a:pt x="102555" y="80097"/>
                    </a:lnTo>
                    <a:lnTo>
                      <a:pt x="161778" y="21161"/>
                    </a:lnTo>
                    <a:lnTo>
                      <a:pt x="138865" y="-1758"/>
                    </a:lnTo>
                    <a:lnTo>
                      <a:pt x="79642" y="57177"/>
                    </a:lnTo>
                    <a:lnTo>
                      <a:pt x="20463" y="-1758"/>
                    </a:lnTo>
                    <a:lnTo>
                      <a:pt x="-2449" y="21161"/>
                    </a:lnTo>
                    <a:lnTo>
                      <a:pt x="56730" y="80097"/>
                    </a:lnTo>
                    <a:lnTo>
                      <a:pt x="-2449" y="139295"/>
                    </a:lnTo>
                    <a:lnTo>
                      <a:pt x="20463" y="162214"/>
                    </a:lnTo>
                    <a:lnTo>
                      <a:pt x="79642" y="103017"/>
                    </a:lnTo>
                    <a:lnTo>
                      <a:pt x="138865" y="162214"/>
                    </a:lnTo>
                    <a:lnTo>
                      <a:pt x="161778" y="139295"/>
                    </a:lnTo>
                    <a:close/>
                  </a:path>
                </a:pathLst>
              </a:custGeom>
              <a:solidFill>
                <a:srgbClr val="FF0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19560-ECF4-D38B-91C7-E83F6B8E5D8A}"/>
                  </a:ext>
                </a:extLst>
              </p:cNvPr>
              <p:cNvSpPr txBox="1"/>
              <p:nvPr/>
            </p:nvSpPr>
            <p:spPr>
              <a:xfrm>
                <a:off x="4773886" y="3030781"/>
                <a:ext cx="1278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FF0000"/>
                    </a:solidFill>
                  </a:rPr>
                  <a:t>Пропустить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53D8288-C38B-E187-2A0B-538210CC18D5}"/>
                </a:ext>
              </a:extLst>
            </p:cNvPr>
            <p:cNvGrpSpPr/>
            <p:nvPr/>
          </p:nvGrpSpPr>
          <p:grpSpPr>
            <a:xfrm>
              <a:off x="9876265" y="3030781"/>
              <a:ext cx="1639958" cy="307777"/>
              <a:chOff x="4412032" y="3030781"/>
              <a:chExt cx="1639958" cy="307777"/>
            </a:xfrm>
          </p:grpSpPr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9EC19D72-5698-0947-E5EB-95D4CE377047}"/>
                  </a:ext>
                </a:extLst>
              </p:cNvPr>
              <p:cNvSpPr/>
              <p:nvPr/>
            </p:nvSpPr>
            <p:spPr>
              <a:xfrm flipV="1">
                <a:off x="4412032" y="3117241"/>
                <a:ext cx="194898" cy="157883"/>
              </a:xfrm>
              <a:custGeom>
                <a:avLst/>
                <a:gdLst>
                  <a:gd name="connsiteX0" fmla="*/ 161778 w 164226"/>
                  <a:gd name="connsiteY0" fmla="*/ 139295 h 163972"/>
                  <a:gd name="connsiteX1" fmla="*/ 102555 w 164226"/>
                  <a:gd name="connsiteY1" fmla="*/ 80097 h 163972"/>
                  <a:gd name="connsiteX2" fmla="*/ 161778 w 164226"/>
                  <a:gd name="connsiteY2" fmla="*/ 21161 h 163972"/>
                  <a:gd name="connsiteX3" fmla="*/ 138865 w 164226"/>
                  <a:gd name="connsiteY3" fmla="*/ -1758 h 163972"/>
                  <a:gd name="connsiteX4" fmla="*/ 79642 w 164226"/>
                  <a:gd name="connsiteY4" fmla="*/ 57177 h 163972"/>
                  <a:gd name="connsiteX5" fmla="*/ 20463 w 164226"/>
                  <a:gd name="connsiteY5" fmla="*/ -1758 h 163972"/>
                  <a:gd name="connsiteX6" fmla="*/ -2449 w 164226"/>
                  <a:gd name="connsiteY6" fmla="*/ 21161 h 163972"/>
                  <a:gd name="connsiteX7" fmla="*/ 56730 w 164226"/>
                  <a:gd name="connsiteY7" fmla="*/ 80097 h 163972"/>
                  <a:gd name="connsiteX8" fmla="*/ -2449 w 164226"/>
                  <a:gd name="connsiteY8" fmla="*/ 139295 h 163972"/>
                  <a:gd name="connsiteX9" fmla="*/ 20463 w 164226"/>
                  <a:gd name="connsiteY9" fmla="*/ 162214 h 163972"/>
                  <a:gd name="connsiteX10" fmla="*/ 79642 w 164226"/>
                  <a:gd name="connsiteY10" fmla="*/ 103017 h 163972"/>
                  <a:gd name="connsiteX11" fmla="*/ 138865 w 164226"/>
                  <a:gd name="connsiteY11" fmla="*/ 162214 h 163972"/>
                  <a:gd name="connsiteX12" fmla="*/ 161778 w 164226"/>
                  <a:gd name="connsiteY12" fmla="*/ 139295 h 16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226" h="163972">
                    <a:moveTo>
                      <a:pt x="161778" y="139295"/>
                    </a:moveTo>
                    <a:lnTo>
                      <a:pt x="102555" y="80097"/>
                    </a:lnTo>
                    <a:lnTo>
                      <a:pt x="161778" y="21161"/>
                    </a:lnTo>
                    <a:lnTo>
                      <a:pt x="138865" y="-1758"/>
                    </a:lnTo>
                    <a:lnTo>
                      <a:pt x="79642" y="57177"/>
                    </a:lnTo>
                    <a:lnTo>
                      <a:pt x="20463" y="-1758"/>
                    </a:lnTo>
                    <a:lnTo>
                      <a:pt x="-2449" y="21161"/>
                    </a:lnTo>
                    <a:lnTo>
                      <a:pt x="56730" y="80097"/>
                    </a:lnTo>
                    <a:lnTo>
                      <a:pt x="-2449" y="139295"/>
                    </a:lnTo>
                    <a:lnTo>
                      <a:pt x="20463" y="162214"/>
                    </a:lnTo>
                    <a:lnTo>
                      <a:pt x="79642" y="103017"/>
                    </a:lnTo>
                    <a:lnTo>
                      <a:pt x="138865" y="162214"/>
                    </a:lnTo>
                    <a:lnTo>
                      <a:pt x="161778" y="139295"/>
                    </a:lnTo>
                    <a:close/>
                  </a:path>
                </a:pathLst>
              </a:custGeom>
              <a:solidFill>
                <a:srgbClr val="FF0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E52-A085-BA75-E4C7-D12D49BEC57E}"/>
                  </a:ext>
                </a:extLst>
              </p:cNvPr>
              <p:cNvSpPr txBox="1"/>
              <p:nvPr/>
            </p:nvSpPr>
            <p:spPr>
              <a:xfrm>
                <a:off x="4773886" y="3030781"/>
                <a:ext cx="1278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FF0000"/>
                    </a:solidFill>
                  </a:rPr>
                  <a:t>Пропустить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AA893B7F-75E3-A000-4FF9-0F47847BBF88}"/>
                </a:ext>
              </a:extLst>
            </p:cNvPr>
            <p:cNvGrpSpPr/>
            <p:nvPr/>
          </p:nvGrpSpPr>
          <p:grpSpPr>
            <a:xfrm>
              <a:off x="2570618" y="2987059"/>
              <a:ext cx="1461090" cy="369332"/>
              <a:chOff x="2570618" y="2987059"/>
              <a:chExt cx="1461090" cy="369332"/>
            </a:xfrm>
          </p:grpSpPr>
          <p:sp>
            <p:nvSpPr>
              <p:cNvPr id="1158" name="Полилиния: фигура 1157">
                <a:extLst>
                  <a:ext uri="{FF2B5EF4-FFF2-40B4-BE49-F238E27FC236}">
                    <a16:creationId xmlns:a16="http://schemas.microsoft.com/office/drawing/2014/main" id="{8E25063A-18EB-1DD2-3F9E-A7888FB505FA}"/>
                  </a:ext>
                </a:extLst>
              </p:cNvPr>
              <p:cNvSpPr/>
              <p:nvPr/>
            </p:nvSpPr>
            <p:spPr>
              <a:xfrm flipV="1">
                <a:off x="2570618" y="3111062"/>
                <a:ext cx="171591" cy="143424"/>
              </a:xfrm>
              <a:custGeom>
                <a:avLst/>
                <a:gdLst>
                  <a:gd name="connsiteX0" fmla="*/ 17438 w 144587"/>
                  <a:gd name="connsiteY0" fmla="*/ 60132 h 148955"/>
                  <a:gd name="connsiteX1" fmla="*/ 25469 w 144587"/>
                  <a:gd name="connsiteY1" fmla="*/ 51400 h 148955"/>
                  <a:gd name="connsiteX2" fmla="*/ 33237 w 144587"/>
                  <a:gd name="connsiteY2" fmla="*/ 35029 h 148955"/>
                  <a:gd name="connsiteX3" fmla="*/ 36947 w 144587"/>
                  <a:gd name="connsiteY3" fmla="*/ 37736 h 148955"/>
                  <a:gd name="connsiteX4" fmla="*/ 107866 w 144587"/>
                  <a:gd name="connsiteY4" fmla="*/ 137054 h 148955"/>
                  <a:gd name="connsiteX5" fmla="*/ 134706 w 144587"/>
                  <a:gd name="connsiteY5" fmla="*/ 146877 h 148955"/>
                  <a:gd name="connsiteX6" fmla="*/ 140554 w 144587"/>
                  <a:gd name="connsiteY6" fmla="*/ 146047 h 148955"/>
                  <a:gd name="connsiteX7" fmla="*/ 142082 w 144587"/>
                  <a:gd name="connsiteY7" fmla="*/ 144039 h 148955"/>
                  <a:gd name="connsiteX8" fmla="*/ 137586 w 144587"/>
                  <a:gd name="connsiteY8" fmla="*/ 136530 h 148955"/>
                  <a:gd name="connsiteX9" fmla="*/ 39914 w 144587"/>
                  <a:gd name="connsiteY9" fmla="*/ 2811 h 148955"/>
                  <a:gd name="connsiteX10" fmla="*/ 27127 w 144587"/>
                  <a:gd name="connsiteY10" fmla="*/ -2079 h 148955"/>
                  <a:gd name="connsiteX11" fmla="*/ 15518 w 144587"/>
                  <a:gd name="connsiteY11" fmla="*/ -1249 h 148955"/>
                  <a:gd name="connsiteX12" fmla="*/ 4608 w 144587"/>
                  <a:gd name="connsiteY12" fmla="*/ 19619 h 148955"/>
                  <a:gd name="connsiteX13" fmla="*/ -2506 w 144587"/>
                  <a:gd name="connsiteY13" fmla="*/ 45812 h 148955"/>
                  <a:gd name="connsiteX14" fmla="*/ 7052 w 144587"/>
                  <a:gd name="connsiteY14" fmla="*/ 56857 h 148955"/>
                  <a:gd name="connsiteX15" fmla="*/ 17438 w 144587"/>
                  <a:gd name="connsiteY15" fmla="*/ 60132 h 14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87" h="148955">
                    <a:moveTo>
                      <a:pt x="17438" y="60132"/>
                    </a:moveTo>
                    <a:cubicBezTo>
                      <a:pt x="20988" y="60132"/>
                      <a:pt x="23665" y="57221"/>
                      <a:pt x="25469" y="51400"/>
                    </a:cubicBezTo>
                    <a:cubicBezTo>
                      <a:pt x="29106" y="40486"/>
                      <a:pt x="31695" y="35029"/>
                      <a:pt x="33237" y="35029"/>
                    </a:cubicBezTo>
                    <a:cubicBezTo>
                      <a:pt x="34430" y="35029"/>
                      <a:pt x="35667" y="35931"/>
                      <a:pt x="36947" y="37736"/>
                    </a:cubicBezTo>
                    <a:cubicBezTo>
                      <a:pt x="62492" y="78686"/>
                      <a:pt x="86132" y="111791"/>
                      <a:pt x="107866" y="137054"/>
                    </a:cubicBezTo>
                    <a:cubicBezTo>
                      <a:pt x="113481" y="143602"/>
                      <a:pt x="122428" y="146877"/>
                      <a:pt x="134706" y="146877"/>
                    </a:cubicBezTo>
                    <a:cubicBezTo>
                      <a:pt x="137616" y="146877"/>
                      <a:pt x="139565" y="146600"/>
                      <a:pt x="140554" y="146047"/>
                    </a:cubicBezTo>
                    <a:cubicBezTo>
                      <a:pt x="141572" y="145523"/>
                      <a:pt x="142082" y="144854"/>
                      <a:pt x="142082" y="144039"/>
                    </a:cubicBezTo>
                    <a:cubicBezTo>
                      <a:pt x="142082" y="142758"/>
                      <a:pt x="140583" y="140255"/>
                      <a:pt x="137586" y="136530"/>
                    </a:cubicBezTo>
                    <a:cubicBezTo>
                      <a:pt x="102498" y="94329"/>
                      <a:pt x="69940" y="49756"/>
                      <a:pt x="39914" y="2811"/>
                    </a:cubicBezTo>
                    <a:cubicBezTo>
                      <a:pt x="37820" y="-449"/>
                      <a:pt x="33557" y="-2079"/>
                      <a:pt x="27127" y="-2079"/>
                    </a:cubicBezTo>
                    <a:cubicBezTo>
                      <a:pt x="20581" y="-2079"/>
                      <a:pt x="16711" y="-1802"/>
                      <a:pt x="15518" y="-1249"/>
                    </a:cubicBezTo>
                    <a:cubicBezTo>
                      <a:pt x="12434" y="90"/>
                      <a:pt x="8797" y="7046"/>
                      <a:pt x="4608" y="19619"/>
                    </a:cubicBezTo>
                    <a:cubicBezTo>
                      <a:pt x="-135" y="33530"/>
                      <a:pt x="-2506" y="42262"/>
                      <a:pt x="-2506" y="45812"/>
                    </a:cubicBezTo>
                    <a:cubicBezTo>
                      <a:pt x="-2506" y="49625"/>
                      <a:pt x="680" y="53307"/>
                      <a:pt x="7052" y="56857"/>
                    </a:cubicBezTo>
                    <a:cubicBezTo>
                      <a:pt x="10979" y="59040"/>
                      <a:pt x="14442" y="60132"/>
                      <a:pt x="17438" y="60132"/>
                    </a:cubicBezTo>
                    <a:close/>
                  </a:path>
                </a:pathLst>
              </a:custGeom>
              <a:solidFill>
                <a:srgbClr val="008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3367C3-85E4-7E1B-273D-79364316BB30}"/>
                  </a:ext>
                </a:extLst>
              </p:cNvPr>
              <p:cNvSpPr txBox="1"/>
              <p:nvPr/>
            </p:nvSpPr>
            <p:spPr>
              <a:xfrm>
                <a:off x="2996941" y="2987059"/>
                <a:ext cx="1034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</a:rPr>
                  <a:t>Читать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053CE4C1-9731-92A3-7054-43DD49121F30}"/>
                </a:ext>
              </a:extLst>
            </p:cNvPr>
            <p:cNvGrpSpPr/>
            <p:nvPr/>
          </p:nvGrpSpPr>
          <p:grpSpPr>
            <a:xfrm>
              <a:off x="6247215" y="2984452"/>
              <a:ext cx="1461090" cy="369332"/>
              <a:chOff x="2570618" y="2987059"/>
              <a:chExt cx="1461090" cy="369332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B503AB09-9382-F2DA-17CB-1D8D540E216B}"/>
                  </a:ext>
                </a:extLst>
              </p:cNvPr>
              <p:cNvSpPr/>
              <p:nvPr/>
            </p:nvSpPr>
            <p:spPr>
              <a:xfrm flipV="1">
                <a:off x="2570618" y="3111062"/>
                <a:ext cx="171591" cy="143424"/>
              </a:xfrm>
              <a:custGeom>
                <a:avLst/>
                <a:gdLst>
                  <a:gd name="connsiteX0" fmla="*/ 17438 w 144587"/>
                  <a:gd name="connsiteY0" fmla="*/ 60132 h 148955"/>
                  <a:gd name="connsiteX1" fmla="*/ 25469 w 144587"/>
                  <a:gd name="connsiteY1" fmla="*/ 51400 h 148955"/>
                  <a:gd name="connsiteX2" fmla="*/ 33237 w 144587"/>
                  <a:gd name="connsiteY2" fmla="*/ 35029 h 148955"/>
                  <a:gd name="connsiteX3" fmla="*/ 36947 w 144587"/>
                  <a:gd name="connsiteY3" fmla="*/ 37736 h 148955"/>
                  <a:gd name="connsiteX4" fmla="*/ 107866 w 144587"/>
                  <a:gd name="connsiteY4" fmla="*/ 137054 h 148955"/>
                  <a:gd name="connsiteX5" fmla="*/ 134706 w 144587"/>
                  <a:gd name="connsiteY5" fmla="*/ 146877 h 148955"/>
                  <a:gd name="connsiteX6" fmla="*/ 140554 w 144587"/>
                  <a:gd name="connsiteY6" fmla="*/ 146047 h 148955"/>
                  <a:gd name="connsiteX7" fmla="*/ 142082 w 144587"/>
                  <a:gd name="connsiteY7" fmla="*/ 144039 h 148955"/>
                  <a:gd name="connsiteX8" fmla="*/ 137586 w 144587"/>
                  <a:gd name="connsiteY8" fmla="*/ 136530 h 148955"/>
                  <a:gd name="connsiteX9" fmla="*/ 39914 w 144587"/>
                  <a:gd name="connsiteY9" fmla="*/ 2811 h 148955"/>
                  <a:gd name="connsiteX10" fmla="*/ 27127 w 144587"/>
                  <a:gd name="connsiteY10" fmla="*/ -2079 h 148955"/>
                  <a:gd name="connsiteX11" fmla="*/ 15518 w 144587"/>
                  <a:gd name="connsiteY11" fmla="*/ -1249 h 148955"/>
                  <a:gd name="connsiteX12" fmla="*/ 4608 w 144587"/>
                  <a:gd name="connsiteY12" fmla="*/ 19619 h 148955"/>
                  <a:gd name="connsiteX13" fmla="*/ -2506 w 144587"/>
                  <a:gd name="connsiteY13" fmla="*/ 45812 h 148955"/>
                  <a:gd name="connsiteX14" fmla="*/ 7052 w 144587"/>
                  <a:gd name="connsiteY14" fmla="*/ 56857 h 148955"/>
                  <a:gd name="connsiteX15" fmla="*/ 17438 w 144587"/>
                  <a:gd name="connsiteY15" fmla="*/ 60132 h 14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87" h="148955">
                    <a:moveTo>
                      <a:pt x="17438" y="60132"/>
                    </a:moveTo>
                    <a:cubicBezTo>
                      <a:pt x="20988" y="60132"/>
                      <a:pt x="23665" y="57221"/>
                      <a:pt x="25469" y="51400"/>
                    </a:cubicBezTo>
                    <a:cubicBezTo>
                      <a:pt x="29106" y="40486"/>
                      <a:pt x="31695" y="35029"/>
                      <a:pt x="33237" y="35029"/>
                    </a:cubicBezTo>
                    <a:cubicBezTo>
                      <a:pt x="34430" y="35029"/>
                      <a:pt x="35667" y="35931"/>
                      <a:pt x="36947" y="37736"/>
                    </a:cubicBezTo>
                    <a:cubicBezTo>
                      <a:pt x="62492" y="78686"/>
                      <a:pt x="86132" y="111791"/>
                      <a:pt x="107866" y="137054"/>
                    </a:cubicBezTo>
                    <a:cubicBezTo>
                      <a:pt x="113481" y="143602"/>
                      <a:pt x="122428" y="146877"/>
                      <a:pt x="134706" y="146877"/>
                    </a:cubicBezTo>
                    <a:cubicBezTo>
                      <a:pt x="137616" y="146877"/>
                      <a:pt x="139565" y="146600"/>
                      <a:pt x="140554" y="146047"/>
                    </a:cubicBezTo>
                    <a:cubicBezTo>
                      <a:pt x="141572" y="145523"/>
                      <a:pt x="142082" y="144854"/>
                      <a:pt x="142082" y="144039"/>
                    </a:cubicBezTo>
                    <a:cubicBezTo>
                      <a:pt x="142082" y="142758"/>
                      <a:pt x="140583" y="140255"/>
                      <a:pt x="137586" y="136530"/>
                    </a:cubicBezTo>
                    <a:cubicBezTo>
                      <a:pt x="102498" y="94329"/>
                      <a:pt x="69940" y="49756"/>
                      <a:pt x="39914" y="2811"/>
                    </a:cubicBezTo>
                    <a:cubicBezTo>
                      <a:pt x="37820" y="-449"/>
                      <a:pt x="33557" y="-2079"/>
                      <a:pt x="27127" y="-2079"/>
                    </a:cubicBezTo>
                    <a:cubicBezTo>
                      <a:pt x="20581" y="-2079"/>
                      <a:pt x="16711" y="-1802"/>
                      <a:pt x="15518" y="-1249"/>
                    </a:cubicBezTo>
                    <a:cubicBezTo>
                      <a:pt x="12434" y="90"/>
                      <a:pt x="8797" y="7046"/>
                      <a:pt x="4608" y="19619"/>
                    </a:cubicBezTo>
                    <a:cubicBezTo>
                      <a:pt x="-135" y="33530"/>
                      <a:pt x="-2506" y="42262"/>
                      <a:pt x="-2506" y="45812"/>
                    </a:cubicBezTo>
                    <a:cubicBezTo>
                      <a:pt x="-2506" y="49625"/>
                      <a:pt x="680" y="53307"/>
                      <a:pt x="7052" y="56857"/>
                    </a:cubicBezTo>
                    <a:cubicBezTo>
                      <a:pt x="10979" y="59040"/>
                      <a:pt x="14442" y="60132"/>
                      <a:pt x="17438" y="60132"/>
                    </a:cubicBezTo>
                    <a:close/>
                  </a:path>
                </a:pathLst>
              </a:custGeom>
              <a:solidFill>
                <a:srgbClr val="008000"/>
              </a:solidFill>
              <a:ln w="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CCE1C4-458F-B65E-BF97-91636A976958}"/>
                  </a:ext>
                </a:extLst>
              </p:cNvPr>
              <p:cNvSpPr txBox="1"/>
              <p:nvPr/>
            </p:nvSpPr>
            <p:spPr>
              <a:xfrm>
                <a:off x="2996941" y="2987059"/>
                <a:ext cx="1034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</a:rPr>
                  <a:t>Читать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1FBDEB-D549-7F15-0BFC-204819D4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50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OLTP, OLAP, HTAP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4EC6E5-6B8E-7895-A943-17F114023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897053"/>
              </p:ext>
            </p:extLst>
          </p:nvPr>
        </p:nvGraphicFramePr>
        <p:xfrm>
          <a:off x="756719" y="1954991"/>
          <a:ext cx="10515600" cy="2324100"/>
        </p:xfrm>
        <a:graphic>
          <a:graphicData uri="http://schemas.openxmlformats.org/drawingml/2006/table">
            <a:tbl>
              <a:tblPr/>
              <a:tblGrid>
                <a:gridCol w="3463718">
                  <a:extLst>
                    <a:ext uri="{9D8B030D-6E8A-4147-A177-3AD203B41FA5}">
                      <a16:colId xmlns:a16="http://schemas.microsoft.com/office/drawing/2014/main" val="1145511628"/>
                    </a:ext>
                  </a:extLst>
                </a:gridCol>
                <a:gridCol w="3525941">
                  <a:extLst>
                    <a:ext uri="{9D8B030D-6E8A-4147-A177-3AD203B41FA5}">
                      <a16:colId xmlns:a16="http://schemas.microsoft.com/office/drawing/2014/main" val="741213476"/>
                    </a:ext>
                  </a:extLst>
                </a:gridCol>
                <a:gridCol w="3525941">
                  <a:extLst>
                    <a:ext uri="{9D8B030D-6E8A-4147-A177-3AD203B41FA5}">
                      <a16:colId xmlns:a16="http://schemas.microsoft.com/office/drawing/2014/main" val="245032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Критерий</a:t>
                      </a: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84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404040"/>
                          </a:solidFill>
                          <a:effectLst/>
                        </a:rPr>
                        <a:t>OLTP (</a:t>
                      </a:r>
                      <a:r>
                        <a:rPr lang="ru-RU" b="1" dirty="0">
                          <a:solidFill>
                            <a:srgbClr val="404040"/>
                          </a:solidFill>
                          <a:effectLst/>
                        </a:rPr>
                        <a:t>транзакционные)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84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OLAP (</a:t>
                      </a:r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аналитические)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84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25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Цель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Оперативная обработка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Анализ исторических данных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1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Тип запросов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Короткие, простые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Сложные, агрегирующие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34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Данные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Актуальные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Исторические (годы)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3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Пример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Банковская транзакция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Отчет по продажам за 5 лет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730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461C4D-93CA-3F99-97ED-76A5CECBBAFC}"/>
              </a:ext>
            </a:extLst>
          </p:cNvPr>
          <p:cNvSpPr txBox="1"/>
          <p:nvPr/>
        </p:nvSpPr>
        <p:spPr>
          <a:xfrm>
            <a:off x="838200" y="5078994"/>
            <a:ext cx="1015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реальной жизни часто видим смесь нагрузок  - </a:t>
            </a:r>
            <a:r>
              <a:rPr lang="en-US" dirty="0"/>
              <a:t>HTAP</a:t>
            </a:r>
          </a:p>
          <a:p>
            <a:endParaRPr lang="en-US" dirty="0"/>
          </a:p>
          <a:p>
            <a:r>
              <a:rPr lang="ru-RU" dirty="0"/>
              <a:t>Можно иметь 2 разные  СУБД (для </a:t>
            </a:r>
            <a:r>
              <a:rPr lang="en-US" dirty="0"/>
              <a:t>OLTP </a:t>
            </a:r>
            <a:r>
              <a:rPr lang="ru-RU" dirty="0"/>
              <a:t>и аналитики,  но это дорого и аналитика отстает от </a:t>
            </a:r>
            <a:r>
              <a:rPr lang="en-US" dirty="0"/>
              <a:t>OLTP</a:t>
            </a:r>
          </a:p>
          <a:p>
            <a:r>
              <a:rPr lang="ru-RU" dirty="0"/>
              <a:t>Можно сделать универсальную</a:t>
            </a:r>
            <a:r>
              <a:rPr lang="en-US" dirty="0"/>
              <a:t>/</a:t>
            </a:r>
            <a:r>
              <a:rPr lang="ru-RU" dirty="0"/>
              <a:t>конвергентную СУБД (как </a:t>
            </a:r>
            <a:r>
              <a:rPr lang="en-US" dirty="0"/>
              <a:t>Oracle) </a:t>
            </a:r>
            <a:r>
              <a:rPr lang="ru-RU" dirty="0"/>
              <a:t>и работать на свежих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717661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5501725-ED8C-71C2-7649-E71ECBC41EBF}"/>
              </a:ext>
            </a:extLst>
          </p:cNvPr>
          <p:cNvSpPr/>
          <p:nvPr/>
        </p:nvSpPr>
        <p:spPr>
          <a:xfrm>
            <a:off x="5349550" y="3564982"/>
            <a:ext cx="5715000" cy="210502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69" descr="Tables: Table with Header, Vertical ">
            <a:extLst>
              <a:ext uri="{FF2B5EF4-FFF2-40B4-BE49-F238E27FC236}">
                <a16:creationId xmlns:a16="http://schemas.microsoft.com/office/drawing/2014/main" id="{A391517C-DB38-4D18-82B1-1882CD5D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46" y="4147998"/>
            <a:ext cx="297732" cy="7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8DD51FD-5226-296B-5707-3165F1140424}"/>
              </a:ext>
            </a:extLst>
          </p:cNvPr>
          <p:cNvGrpSpPr/>
          <p:nvPr/>
        </p:nvGrpSpPr>
        <p:grpSpPr>
          <a:xfrm>
            <a:off x="1127450" y="3357521"/>
            <a:ext cx="1958360" cy="2609226"/>
            <a:chOff x="2032796" y="2144357"/>
            <a:chExt cx="1958360" cy="2609226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0CE02821-EDAF-BA55-06BF-5966BC0D40DD}"/>
                </a:ext>
              </a:extLst>
            </p:cNvPr>
            <p:cNvGrpSpPr/>
            <p:nvPr/>
          </p:nvGrpSpPr>
          <p:grpSpPr>
            <a:xfrm>
              <a:off x="2032796" y="3493609"/>
              <a:ext cx="1958360" cy="1259974"/>
              <a:chOff x="10822775" y="6053702"/>
              <a:chExt cx="1930075" cy="543748"/>
            </a:xfrm>
          </p:grpSpPr>
          <p:sp>
            <p:nvSpPr>
              <p:cNvPr id="15" name="Freeform 293">
                <a:extLst>
                  <a:ext uri="{FF2B5EF4-FFF2-40B4-BE49-F238E27FC236}">
                    <a16:creationId xmlns:a16="http://schemas.microsoft.com/office/drawing/2014/main" id="{8F79DBF0-E201-F151-42B0-1E53D0175910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6" name="Freeform 294">
                <a:extLst>
                  <a:ext uri="{FF2B5EF4-FFF2-40B4-BE49-F238E27FC236}">
                    <a16:creationId xmlns:a16="http://schemas.microsoft.com/office/drawing/2014/main" id="{35DF7C7B-6D92-CDDA-E052-78A4D425E223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678646"/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7" name="Freeform 295">
                <a:extLst>
                  <a:ext uri="{FF2B5EF4-FFF2-40B4-BE49-F238E27FC236}">
                    <a16:creationId xmlns:a16="http://schemas.microsoft.com/office/drawing/2014/main" id="{A71AC302-492C-F40A-15A4-80E55A0A10D3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8" name="Freeform 296">
                <a:extLst>
                  <a:ext uri="{FF2B5EF4-FFF2-40B4-BE49-F238E27FC236}">
                    <a16:creationId xmlns:a16="http://schemas.microsoft.com/office/drawing/2014/main" id="{29AC484C-A4A0-3A0C-5F6F-1900C2F9A247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85DB2A">
                  <a:alpha val="50000"/>
                </a:srgb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51C24780-AB79-4E4E-9ECE-43D92BD10652}"/>
                </a:ext>
              </a:extLst>
            </p:cNvPr>
            <p:cNvGrpSpPr/>
            <p:nvPr/>
          </p:nvGrpSpPr>
          <p:grpSpPr>
            <a:xfrm>
              <a:off x="2032796" y="2818983"/>
              <a:ext cx="1958360" cy="1259974"/>
              <a:chOff x="10822775" y="6053702"/>
              <a:chExt cx="1930075" cy="543748"/>
            </a:xfrm>
          </p:grpSpPr>
          <p:sp>
            <p:nvSpPr>
              <p:cNvPr id="11" name="Freeform 293">
                <a:extLst>
                  <a:ext uri="{FF2B5EF4-FFF2-40B4-BE49-F238E27FC236}">
                    <a16:creationId xmlns:a16="http://schemas.microsoft.com/office/drawing/2014/main" id="{6A501476-94C2-C68E-9EFE-5F02DD137FCA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2" name="Freeform 294">
                <a:extLst>
                  <a:ext uri="{FF2B5EF4-FFF2-40B4-BE49-F238E27FC236}">
                    <a16:creationId xmlns:a16="http://schemas.microsoft.com/office/drawing/2014/main" id="{545D8F38-27CC-A96D-C314-A9A1D9100DC4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678646"/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3" name="Freeform 295">
                <a:extLst>
                  <a:ext uri="{FF2B5EF4-FFF2-40B4-BE49-F238E27FC236}">
                    <a16:creationId xmlns:a16="http://schemas.microsoft.com/office/drawing/2014/main" id="{E62356BD-D56E-AA46-B525-F81B28D04A32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4" name="Freeform 296">
                <a:extLst>
                  <a:ext uri="{FF2B5EF4-FFF2-40B4-BE49-F238E27FC236}">
                    <a16:creationId xmlns:a16="http://schemas.microsoft.com/office/drawing/2014/main" id="{F6B81410-0637-392F-F271-6533CC566872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86DB2A">
                  <a:alpha val="49804"/>
                </a:srgb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5522E5D2-10E9-741D-9D90-F6FE90CA70B6}"/>
                </a:ext>
              </a:extLst>
            </p:cNvPr>
            <p:cNvGrpSpPr/>
            <p:nvPr/>
          </p:nvGrpSpPr>
          <p:grpSpPr>
            <a:xfrm>
              <a:off x="2032796" y="2144357"/>
              <a:ext cx="1958360" cy="1259974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7" name="Freeform 293">
                <a:extLst>
                  <a:ext uri="{FF2B5EF4-FFF2-40B4-BE49-F238E27FC236}">
                    <a16:creationId xmlns:a16="http://schemas.microsoft.com/office/drawing/2014/main" id="{D75893D9-0B31-832E-32CB-CB927F61285B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8" name="Freeform 294">
                <a:extLst>
                  <a:ext uri="{FF2B5EF4-FFF2-40B4-BE49-F238E27FC236}">
                    <a16:creationId xmlns:a16="http://schemas.microsoft.com/office/drawing/2014/main" id="{E8D22C29-07D8-9DAE-69DF-2D4686FAD8E3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9" name="Freeform 295">
                <a:extLst>
                  <a:ext uri="{FF2B5EF4-FFF2-40B4-BE49-F238E27FC236}">
                    <a16:creationId xmlns:a16="http://schemas.microsoft.com/office/drawing/2014/main" id="{BE5A6589-BE59-5190-C68A-770F626D66CA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  <p:sp>
            <p:nvSpPr>
              <p:cNvPr id="10" name="Freeform 296">
                <a:extLst>
                  <a:ext uri="{FF2B5EF4-FFF2-40B4-BE49-F238E27FC236}">
                    <a16:creationId xmlns:a16="http://schemas.microsoft.com/office/drawing/2014/main" id="{21DE7F53-CBDD-D59D-2C95-CC2A557906F0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V"/>
              </a:p>
            </p:txBody>
          </p:sp>
        </p:grp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19EFF90-34C5-1DF2-65BA-2F2646217DE0}"/>
              </a:ext>
            </a:extLst>
          </p:cNvPr>
          <p:cNvCxnSpPr>
            <a:cxnSpLocks/>
          </p:cNvCxnSpPr>
          <p:nvPr/>
        </p:nvCxnSpPr>
        <p:spPr>
          <a:xfrm>
            <a:off x="1013988" y="2022376"/>
            <a:ext cx="696626" cy="176488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09019EF-F1FB-B35B-2A6E-BACD9ADDD83A}"/>
              </a:ext>
            </a:extLst>
          </p:cNvPr>
          <p:cNvCxnSpPr>
            <a:cxnSpLocks/>
          </p:cNvCxnSpPr>
          <p:nvPr/>
        </p:nvCxnSpPr>
        <p:spPr>
          <a:xfrm flipV="1">
            <a:off x="2451405" y="2219672"/>
            <a:ext cx="1387170" cy="15894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D2FBED-C659-C7EC-4118-1C18AB18C304}"/>
              </a:ext>
            </a:extLst>
          </p:cNvPr>
          <p:cNvSpPr txBox="1"/>
          <p:nvPr/>
        </p:nvSpPr>
        <p:spPr>
          <a:xfrm>
            <a:off x="-28794" y="1445082"/>
            <a:ext cx="38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/*+</a:t>
            </a:r>
            <a:r>
              <a:rPr lang="en-US" dirty="0" err="1"/>
              <a:t>result_cache</a:t>
            </a:r>
            <a:r>
              <a:rPr lang="en-US" dirty="0"/>
              <a:t>*/ SELECT …</a:t>
            </a:r>
            <a:r>
              <a:rPr lang="ru-RU" dirty="0"/>
              <a:t> </a:t>
            </a:r>
            <a:r>
              <a:rPr lang="en-US" dirty="0"/>
              <a:t>from T1</a:t>
            </a:r>
            <a:endParaRPr lang="ru-RU" dirty="0"/>
          </a:p>
        </p:txBody>
      </p:sp>
      <p:pic>
        <p:nvPicPr>
          <p:cNvPr id="31" name="Picture 69" descr="Tables: Table with Header, Vertical ">
            <a:extLst>
              <a:ext uri="{FF2B5EF4-FFF2-40B4-BE49-F238E27FC236}">
                <a16:creationId xmlns:a16="http://schemas.microsoft.com/office/drawing/2014/main" id="{148FF2D5-72F8-D677-6F18-CB6E96AE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161038"/>
            <a:ext cx="369021" cy="9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70DFC74-BCF2-23A2-B18F-0FE7E537F212}"/>
              </a:ext>
            </a:extLst>
          </p:cNvPr>
          <p:cNvCxnSpPr/>
          <p:nvPr/>
        </p:nvCxnSpPr>
        <p:spPr>
          <a:xfrm>
            <a:off x="2533650" y="3762793"/>
            <a:ext cx="3238500" cy="692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9B84721-1A9D-4069-646E-A3C629CE69FC}"/>
              </a:ext>
            </a:extLst>
          </p:cNvPr>
          <p:cNvCxnSpPr>
            <a:cxnSpLocks/>
          </p:cNvCxnSpPr>
          <p:nvPr/>
        </p:nvCxnSpPr>
        <p:spPr>
          <a:xfrm>
            <a:off x="1441115" y="1916504"/>
            <a:ext cx="696626" cy="17648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E619E2F-F827-E43A-85B7-B26015A40691}"/>
              </a:ext>
            </a:extLst>
          </p:cNvPr>
          <p:cNvCxnSpPr>
            <a:stCxn id="2" idx="0"/>
          </p:cNvCxnSpPr>
          <p:nvPr/>
        </p:nvCxnSpPr>
        <p:spPr>
          <a:xfrm flipV="1">
            <a:off x="6174712" y="2219672"/>
            <a:ext cx="148866" cy="19283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69" descr="Tables: Table with Header, Vertical ">
            <a:extLst>
              <a:ext uri="{FF2B5EF4-FFF2-40B4-BE49-F238E27FC236}">
                <a16:creationId xmlns:a16="http://schemas.microsoft.com/office/drawing/2014/main" id="{E4123177-2F85-C309-21F0-C26FA695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92" y="1161038"/>
            <a:ext cx="369021" cy="9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B50EE18-9877-9766-09EC-8885C874055C}"/>
              </a:ext>
            </a:extLst>
          </p:cNvPr>
          <p:cNvSpPr txBox="1"/>
          <p:nvPr/>
        </p:nvSpPr>
        <p:spPr>
          <a:xfrm>
            <a:off x="3311336" y="290481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ru-RU" dirty="0"/>
              <a:t>мин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6646BB-3E2C-BE3A-AE4A-2D241B6CCF2D}"/>
              </a:ext>
            </a:extLst>
          </p:cNvPr>
          <p:cNvSpPr txBox="1"/>
          <p:nvPr/>
        </p:nvSpPr>
        <p:spPr>
          <a:xfrm>
            <a:off x="6449563" y="290481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</a:t>
            </a:r>
            <a:r>
              <a:rPr lang="ru-RU" dirty="0" err="1"/>
              <a:t>мск</a:t>
            </a:r>
            <a:endParaRPr lang="ru-RU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2B140BB-1506-CA83-EB13-DA7F32950A88}"/>
              </a:ext>
            </a:extLst>
          </p:cNvPr>
          <p:cNvCxnSpPr>
            <a:cxnSpLocks/>
          </p:cNvCxnSpPr>
          <p:nvPr/>
        </p:nvCxnSpPr>
        <p:spPr>
          <a:xfrm flipH="1" flipV="1">
            <a:off x="3085770" y="4773534"/>
            <a:ext cx="1067130" cy="14939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0E4C620-67CC-5247-3F24-B63B9D124A2D}"/>
              </a:ext>
            </a:extLst>
          </p:cNvPr>
          <p:cNvSpPr txBox="1"/>
          <p:nvPr/>
        </p:nvSpPr>
        <p:spPr>
          <a:xfrm>
            <a:off x="3144990" y="6400542"/>
            <a:ext cx="263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Update/Delete/Insert  T1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4BF87A-9D97-CA2E-4644-227CC5E03E89}"/>
              </a:ext>
            </a:extLst>
          </p:cNvPr>
          <p:cNvSpPr txBox="1"/>
          <p:nvPr/>
        </p:nvSpPr>
        <p:spPr>
          <a:xfrm>
            <a:off x="9096375" y="3662815"/>
            <a:ext cx="17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Shared memory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7B82FE6-2061-06E7-1D66-EA85B8B01E1B}"/>
              </a:ext>
            </a:extLst>
          </p:cNvPr>
          <p:cNvCxnSpPr/>
          <p:nvPr/>
        </p:nvCxnSpPr>
        <p:spPr>
          <a:xfrm>
            <a:off x="5816295" y="4077392"/>
            <a:ext cx="847725" cy="918488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72C712D-4306-BAD4-6F5F-BBBBA18C5660}"/>
              </a:ext>
            </a:extLst>
          </p:cNvPr>
          <p:cNvCxnSpPr>
            <a:cxnSpLocks/>
          </p:cNvCxnSpPr>
          <p:nvPr/>
        </p:nvCxnSpPr>
        <p:spPr>
          <a:xfrm flipV="1">
            <a:off x="5854395" y="4134542"/>
            <a:ext cx="651200" cy="79365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Заголовок 56">
            <a:extLst>
              <a:ext uri="{FF2B5EF4-FFF2-40B4-BE49-F238E27FC236}">
                <a16:creationId xmlns:a16="http://schemas.microsoft.com/office/drawing/2014/main" id="{37111CA0-0350-DFBF-729A-ED8F0F5A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9" y="230851"/>
            <a:ext cx="10515600" cy="5640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Result  cache </a:t>
            </a:r>
            <a:r>
              <a:rPr lang="ru-RU" dirty="0"/>
              <a:t>- </a:t>
            </a:r>
            <a:r>
              <a:rPr lang="ru-RU" sz="3100" dirty="0"/>
              <a:t>быстрое выполнение одинаковых запросов разных  сессий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5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/>
      <p:bldP spid="39" grpId="0"/>
      <p:bldP spid="40" grpId="0"/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9462-CD6C-2A86-4264-32A7BF97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73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Result  cache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74CE73-EA4C-BD93-0778-B56FAD16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Запросы повторяются так как у всех пользователей тот же клиент</a:t>
            </a:r>
            <a:r>
              <a:rPr lang="en-US" dirty="0"/>
              <a:t>/</a:t>
            </a:r>
            <a:r>
              <a:rPr lang="ru-RU" dirty="0"/>
              <a:t>сервер приложений</a:t>
            </a:r>
          </a:p>
          <a:p>
            <a:endParaRPr lang="ru-RU" dirty="0"/>
          </a:p>
          <a:p>
            <a:r>
              <a:rPr lang="ru-RU" dirty="0"/>
              <a:t>Долгие сложные запросы с небольшим результатом (несколько строк, агрегат и т д) на редко меняемых таблицах</a:t>
            </a:r>
          </a:p>
          <a:p>
            <a:endParaRPr lang="ru-RU" dirty="0"/>
          </a:p>
          <a:p>
            <a:r>
              <a:rPr lang="ru-RU" dirty="0"/>
              <a:t>Быстрые </a:t>
            </a:r>
            <a:r>
              <a:rPr lang="en-US" dirty="0"/>
              <a:t>OLTP </a:t>
            </a:r>
            <a:r>
              <a:rPr lang="ru-RU" dirty="0"/>
              <a:t>запросы, часто выполняемые на редко изменяемых данных (справочники, курс валют, погода на будущее,  свойства пользователей и т д)</a:t>
            </a:r>
          </a:p>
        </p:txBody>
      </p:sp>
    </p:spTree>
    <p:extLst>
      <p:ext uri="{BB962C8B-B14F-4D97-AF65-F5344CB8AC3E}">
        <p14:creationId xmlns:p14="http://schemas.microsoft.com/office/powerpoint/2010/main" val="1580799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6C1659-EEAA-2355-B818-3873FE4B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655300" cy="838200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Gilroy" pitchFamily="2" charset="0"/>
              </a:rPr>
              <a:t>Глобальные индексы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F6968A1-C87C-3EE7-FBE5-0A3F52F9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988849"/>
            <a:ext cx="5997387" cy="570778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2400" dirty="0"/>
              <a:t>Индексы ускоряют выборку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При секционировании локальные индексы строятся для каждой секции и указывают только на ее строки и включают ключ секционирования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Но часто существуют запросы, требующие индексации по колонкам, не совпадающим с ключом секционирования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Те индекс должен указывать на строки разных секций – глобальный индекс</a:t>
            </a:r>
          </a:p>
          <a:p>
            <a:pPr eaLnBrk="1" hangingPunct="1"/>
            <a:endParaRPr lang="en-US" altLang="ru-RU" sz="2400" dirty="0"/>
          </a:p>
          <a:p>
            <a:pPr eaLnBrk="1" hangingPunct="1"/>
            <a:r>
              <a:rPr lang="ru-RU" altLang="ru-RU" sz="2400" dirty="0"/>
              <a:t>Глобальный индекс может быть уникальным</a:t>
            </a:r>
          </a:p>
          <a:p>
            <a:pPr marL="0" indent="0" eaLnBrk="1" hangingPunct="1">
              <a:buNone/>
            </a:pPr>
            <a:endParaRPr lang="ru-RU" altLang="ru-RU" sz="2400" dirty="0"/>
          </a:p>
        </p:txBody>
      </p:sp>
      <p:pic>
        <p:nvPicPr>
          <p:cNvPr id="3" name="Рисунок 2" descr="Изображение выглядит как текст, линия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501B064-A580-88EC-AF59-72FAF4BE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81" y="1423686"/>
            <a:ext cx="568721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0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6D07-F041-3E0E-820C-F1D8CC50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6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OLTP vs OLAP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E301C-5950-5BC9-C1C8-B14231B4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Традиционные СУБД не справляются с гибридной нагрузкой</a:t>
            </a:r>
            <a:endParaRPr lang="en-US" dirty="0"/>
          </a:p>
          <a:p>
            <a:endParaRPr lang="en-US" dirty="0"/>
          </a:p>
          <a:p>
            <a:r>
              <a:rPr lang="ru-RU" dirty="0"/>
              <a:t>Либо </a:t>
            </a:r>
            <a:r>
              <a:rPr lang="en-US" dirty="0"/>
              <a:t>OLTP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либо</a:t>
            </a:r>
            <a:r>
              <a:rPr lang="en-US" dirty="0"/>
              <a:t> OLAP</a:t>
            </a:r>
            <a:r>
              <a:rPr lang="ru-RU" dirty="0"/>
              <a:t> -</a:t>
            </a:r>
            <a:r>
              <a:rPr lang="en-US" dirty="0"/>
              <a:t> </a:t>
            </a:r>
            <a:r>
              <a:rPr lang="ru-RU" dirty="0"/>
              <a:t>обычные решения не обладают высокой производительностью для решения обеих задач одновременно</a:t>
            </a:r>
          </a:p>
          <a:p>
            <a:endParaRPr lang="en-US" dirty="0"/>
          </a:p>
          <a:p>
            <a:r>
              <a:rPr lang="ru-RU" dirty="0"/>
              <a:t>Разделение </a:t>
            </a:r>
            <a:r>
              <a:rPr lang="en-US" dirty="0"/>
              <a:t>OLTP </a:t>
            </a:r>
            <a:r>
              <a:rPr lang="ru-RU" dirty="0"/>
              <a:t>и </a:t>
            </a:r>
            <a:r>
              <a:rPr lang="en-US" dirty="0"/>
              <a:t>OLAP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отставание данных </a:t>
            </a:r>
            <a:r>
              <a:rPr lang="en-US" dirty="0"/>
              <a:t>OLAP</a:t>
            </a:r>
            <a:r>
              <a:rPr lang="ru-RU" dirty="0"/>
              <a:t>, высокая стоимость</a:t>
            </a:r>
            <a:r>
              <a:rPr lang="en-US" dirty="0"/>
              <a:t> </a:t>
            </a:r>
            <a:r>
              <a:rPr lang="ru-RU" dirty="0"/>
              <a:t>владения, новые точки отказа</a:t>
            </a:r>
            <a:endParaRPr lang="en-US" dirty="0"/>
          </a:p>
          <a:p>
            <a:endParaRPr lang="en-US" dirty="0"/>
          </a:p>
          <a:p>
            <a:r>
              <a:rPr lang="ru-RU" dirty="0"/>
              <a:t>Часто не явные </a:t>
            </a:r>
            <a:r>
              <a:rPr lang="en-US" dirty="0"/>
              <a:t>OLTP/OLAP </a:t>
            </a:r>
            <a:r>
              <a:rPr lang="ru-RU" dirty="0"/>
              <a:t>а смешанная нагрузка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40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8B354-BED3-AF1C-2578-5496C036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0"/>
            <a:ext cx="10515600" cy="7524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In-memory columnar cache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D467B-CDD5-87D9-864F-65BC8EB2C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825625"/>
            <a:ext cx="609505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</a:t>
            </a:r>
            <a:r>
              <a:rPr lang="ru-RU" dirty="0"/>
              <a:t>представления данных таблицы – построчное и </a:t>
            </a:r>
            <a:r>
              <a:rPr lang="ru-RU" dirty="0" err="1"/>
              <a:t>поколоночное</a:t>
            </a:r>
            <a:endParaRPr lang="ru-RU" dirty="0"/>
          </a:p>
          <a:p>
            <a:r>
              <a:rPr lang="ru-RU" dirty="0"/>
              <a:t>Построчное для </a:t>
            </a:r>
            <a:r>
              <a:rPr lang="en-US" dirty="0"/>
              <a:t>OLTP</a:t>
            </a:r>
          </a:p>
          <a:p>
            <a:r>
              <a:rPr lang="ru-RU" dirty="0" err="1"/>
              <a:t>Поколоночное</a:t>
            </a:r>
            <a:r>
              <a:rPr lang="ru-RU" dirty="0"/>
              <a:t> для </a:t>
            </a:r>
            <a:r>
              <a:rPr lang="en-US" dirty="0"/>
              <a:t>OLAP</a:t>
            </a:r>
            <a:endParaRPr lang="ru-RU" dirty="0"/>
          </a:p>
          <a:p>
            <a:r>
              <a:rPr lang="ru-RU" dirty="0"/>
              <a:t>Оптимизатор выбирает оптимальный план</a:t>
            </a:r>
            <a:endParaRPr lang="en-US" dirty="0"/>
          </a:p>
          <a:p>
            <a:r>
              <a:rPr lang="ru-RU" dirty="0"/>
              <a:t>Обновления на построчном и синхронизация кэшей</a:t>
            </a:r>
          </a:p>
          <a:p>
            <a:r>
              <a:rPr lang="ru-RU" dirty="0"/>
              <a:t>Сильно ускоряет аналитические запросы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C95B3F-A9B0-D2DC-EB00-34F46273C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78655"/>
            <a:ext cx="5695950" cy="3998307"/>
          </a:xfrm>
        </p:spPr>
      </p:pic>
    </p:spTree>
    <p:extLst>
      <p:ext uri="{BB962C8B-B14F-4D97-AF65-F5344CB8AC3E}">
        <p14:creationId xmlns:p14="http://schemas.microsoft.com/office/powerpoint/2010/main" val="568929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83F6-D8A3-C938-B6F1-835B18B8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8E4165F8-A7E3-CFAA-AEA6-47FD3A2E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50" y="131417"/>
            <a:ext cx="10433759" cy="39523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WOPS + ROPS = </a:t>
            </a:r>
            <a:r>
              <a:rPr lang="ru-RU" sz="3200" b="1" dirty="0">
                <a:solidFill>
                  <a:srgbClr val="0070C0"/>
                </a:solidFill>
              </a:rPr>
              <a:t>транзакционность и аналитика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406511F4-7F32-D515-E6DE-3EFF23D16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59" y="1820577"/>
            <a:ext cx="521665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Write Optimized Storage (WOPS) — </a:t>
            </a:r>
            <a:r>
              <a:rPr lang="ru-RU" dirty="0"/>
              <a:t>для записи </a:t>
            </a:r>
            <a:r>
              <a:rPr lang="en-US" dirty="0"/>
              <a:t>OLTP-</a:t>
            </a:r>
            <a:r>
              <a:rPr lang="ru-RU" dirty="0"/>
              <a:t>данных (без индексов и сжатия)</a:t>
            </a:r>
          </a:p>
          <a:p>
            <a:endParaRPr lang="ru-RU" dirty="0"/>
          </a:p>
          <a:p>
            <a:r>
              <a:rPr lang="en-US" dirty="0"/>
              <a:t>Read Optimized Storage (ROPS) — </a:t>
            </a:r>
            <a:r>
              <a:rPr lang="ru-RU" dirty="0"/>
              <a:t>для анализа </a:t>
            </a:r>
            <a:r>
              <a:rPr lang="en-US" dirty="0"/>
              <a:t>OLAP </a:t>
            </a:r>
            <a:r>
              <a:rPr lang="ru-RU" dirty="0"/>
              <a:t>с индексами и сжатием</a:t>
            </a:r>
          </a:p>
          <a:p>
            <a:endParaRPr lang="ru-RU" dirty="0"/>
          </a:p>
          <a:p>
            <a:r>
              <a:rPr lang="ru-RU" dirty="0"/>
              <a:t>Данные из </a:t>
            </a:r>
            <a:r>
              <a:rPr lang="en-US" dirty="0"/>
              <a:t>WOPS </a:t>
            </a:r>
            <a:r>
              <a:rPr lang="ru-RU" dirty="0"/>
              <a:t>асинхронно преобразуются в </a:t>
            </a:r>
            <a:r>
              <a:rPr lang="en-US" dirty="0"/>
              <a:t>ROPS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097219-FCE7-4324-2BB6-5B4537C7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D7BC-A408-8747-A9EC-2C4E39BC6C3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A277C-EEB2-48FF-9F0D-3D3D271CA1E0}"/>
              </a:ext>
            </a:extLst>
          </p:cNvPr>
          <p:cNvSpPr/>
          <p:nvPr/>
        </p:nvSpPr>
        <p:spPr>
          <a:xfrm>
            <a:off x="9363656" y="1004242"/>
            <a:ext cx="1181982" cy="53540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latin typeface="+mj-lt"/>
              </a:rPr>
              <a:t>Диск</a:t>
            </a:r>
            <a:endParaRPr lang="en-US" sz="800" b="1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239C2-A268-AED9-7E67-8855BE2A5A33}"/>
              </a:ext>
            </a:extLst>
          </p:cNvPr>
          <p:cNvSpPr/>
          <p:nvPr/>
        </p:nvSpPr>
        <p:spPr>
          <a:xfrm>
            <a:off x="6194747" y="904712"/>
            <a:ext cx="524608" cy="5034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latin typeface="+mj-lt"/>
              </a:rPr>
              <a:t>Insert</a:t>
            </a:r>
          </a:p>
          <a:p>
            <a:pPr algn="ctr"/>
            <a:r>
              <a:rPr lang="en-US" sz="800" b="1" dirty="0">
                <a:latin typeface="+mj-lt"/>
              </a:rPr>
              <a:t>update</a:t>
            </a:r>
          </a:p>
          <a:p>
            <a:pPr algn="ctr"/>
            <a:r>
              <a:rPr lang="en-US" sz="800" b="1" dirty="0">
                <a:latin typeface="+mj-lt"/>
              </a:rPr>
              <a:t>delete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5CC982-7E88-13D1-6A22-9921D83A1318}"/>
              </a:ext>
            </a:extLst>
          </p:cNvPr>
          <p:cNvSpPr/>
          <p:nvPr/>
        </p:nvSpPr>
        <p:spPr>
          <a:xfrm>
            <a:off x="6874414" y="652963"/>
            <a:ext cx="1795951" cy="61278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latin typeface="+mj-lt"/>
              </a:rPr>
              <a:t>Память</a:t>
            </a:r>
            <a:endParaRPr lang="en-US" sz="800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F9CDB-99DB-FAE1-2062-A1FF731AB882}"/>
              </a:ext>
            </a:extLst>
          </p:cNvPr>
          <p:cNvSpPr/>
          <p:nvPr/>
        </p:nvSpPr>
        <p:spPr>
          <a:xfrm>
            <a:off x="7061374" y="904712"/>
            <a:ext cx="1423185" cy="137441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Разделяемый буфер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1B621A77-FE5E-B850-E521-A937EC175C3F}"/>
              </a:ext>
            </a:extLst>
          </p:cNvPr>
          <p:cNvSpPr/>
          <p:nvPr/>
        </p:nvSpPr>
        <p:spPr>
          <a:xfrm>
            <a:off x="9420219" y="1351592"/>
            <a:ext cx="1041939" cy="1213333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5C6FF-E905-AECE-5115-1CA6686D0B40}"/>
              </a:ext>
            </a:extLst>
          </p:cNvPr>
          <p:cNvSpPr/>
          <p:nvPr/>
        </p:nvSpPr>
        <p:spPr>
          <a:xfrm>
            <a:off x="7166882" y="1004242"/>
            <a:ext cx="1203377" cy="10306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Табличные данные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67FBFF5-958C-800D-8F40-CFEC7B063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80446"/>
              </p:ext>
            </p:extLst>
          </p:nvPr>
        </p:nvGraphicFramePr>
        <p:xfrm>
          <a:off x="7349520" y="1317123"/>
          <a:ext cx="833120" cy="59586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8319993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28312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7205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15204F1B-349F-3B5E-81AA-C92A4067D9B8}"/>
              </a:ext>
            </a:extLst>
          </p:cNvPr>
          <p:cNvSpPr/>
          <p:nvPr/>
        </p:nvSpPr>
        <p:spPr>
          <a:xfrm>
            <a:off x="7072255" y="2332186"/>
            <a:ext cx="1422817" cy="393951"/>
          </a:xfrm>
          <a:prstGeom prst="downArrow">
            <a:avLst>
              <a:gd name="adj1" fmla="val 69665"/>
              <a:gd name="adj2" fmla="val 5366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accent5"/>
                </a:solidFill>
                <a:latin typeface="+mj-lt"/>
              </a:rPr>
              <a:t>Синхронное обновление</a:t>
            </a:r>
            <a:endParaRPr lang="en-US" sz="7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20E4E0-3644-C8DA-F66F-8F0FDB5C1034}"/>
              </a:ext>
            </a:extLst>
          </p:cNvPr>
          <p:cNvSpPr/>
          <p:nvPr/>
        </p:nvSpPr>
        <p:spPr>
          <a:xfrm>
            <a:off x="6194747" y="4782120"/>
            <a:ext cx="524608" cy="5034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b="1" dirty="0">
                <a:latin typeface="+mj-lt"/>
              </a:rPr>
              <a:t>Запрос</a:t>
            </a:r>
            <a:endParaRPr lang="en-US" sz="75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25F71-2DC2-14F6-741E-31C7A9C6E684}"/>
              </a:ext>
            </a:extLst>
          </p:cNvPr>
          <p:cNvSpPr/>
          <p:nvPr/>
        </p:nvSpPr>
        <p:spPr>
          <a:xfrm>
            <a:off x="7061374" y="2918150"/>
            <a:ext cx="1423185" cy="35489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Разделяемый буфер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1C88B-1C08-C89F-0209-0D01575D8943}"/>
              </a:ext>
            </a:extLst>
          </p:cNvPr>
          <p:cNvSpPr/>
          <p:nvPr/>
        </p:nvSpPr>
        <p:spPr>
          <a:xfrm>
            <a:off x="7166882" y="3044057"/>
            <a:ext cx="1203377" cy="1055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Строчный формат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099F4E6-A760-C4EC-FCB6-4C0160533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44786"/>
              </p:ext>
            </p:extLst>
          </p:nvPr>
        </p:nvGraphicFramePr>
        <p:xfrm>
          <a:off x="7349520" y="3259108"/>
          <a:ext cx="833120" cy="148965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05803CD-AF4D-EF06-358B-35322ED31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99965"/>
              </p:ext>
            </p:extLst>
          </p:nvPr>
        </p:nvGraphicFramePr>
        <p:xfrm>
          <a:off x="7349520" y="3460419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10DAE20-0926-419A-7F04-B99C9F8DB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80222"/>
              </p:ext>
            </p:extLst>
          </p:nvPr>
        </p:nvGraphicFramePr>
        <p:xfrm>
          <a:off x="7349520" y="3653850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795A4C9D-9688-4D1B-8BF0-899AD964B110}"/>
              </a:ext>
            </a:extLst>
          </p:cNvPr>
          <p:cNvSpPr/>
          <p:nvPr/>
        </p:nvSpPr>
        <p:spPr>
          <a:xfrm>
            <a:off x="7473443" y="3506615"/>
            <a:ext cx="553918" cy="577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F7ADFAB-AB24-41A0-F23D-1F8CE05B6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67328"/>
              </p:ext>
            </p:extLst>
          </p:nvPr>
        </p:nvGraphicFramePr>
        <p:xfrm>
          <a:off x="9524897" y="1755559"/>
          <a:ext cx="833120" cy="59586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8319993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28312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7205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389DE11-21F9-5800-FE90-0EC44AF32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83118"/>
              </p:ext>
            </p:extLst>
          </p:nvPr>
        </p:nvGraphicFramePr>
        <p:xfrm>
          <a:off x="7349520" y="3847281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276D5EC-9C14-377F-484C-4058E79B427B}"/>
              </a:ext>
            </a:extLst>
          </p:cNvPr>
          <p:cNvSpPr txBox="1"/>
          <p:nvPr/>
        </p:nvSpPr>
        <p:spPr>
          <a:xfrm>
            <a:off x="7137014" y="4073263"/>
            <a:ext cx="125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+mj-lt"/>
              </a:rPr>
              <a:t> </a:t>
            </a:r>
            <a:r>
              <a:rPr lang="en-US" sz="800" b="1" dirty="0">
                <a:latin typeface="+mj-lt"/>
              </a:rPr>
              <a:t>Write Optimized Storage (WOPS)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B387B4FE-59EF-A833-26C3-A392D10A0A6A}"/>
              </a:ext>
            </a:extLst>
          </p:cNvPr>
          <p:cNvSpPr/>
          <p:nvPr/>
        </p:nvSpPr>
        <p:spPr>
          <a:xfrm>
            <a:off x="7125008" y="4412630"/>
            <a:ext cx="1298004" cy="438749"/>
          </a:xfrm>
          <a:prstGeom prst="downArrow">
            <a:avLst>
              <a:gd name="adj1" fmla="val 78316"/>
              <a:gd name="adj2" fmla="val 5366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accent5"/>
                </a:solidFill>
                <a:latin typeface="+mj-lt"/>
              </a:rPr>
              <a:t> Асинхронное преобразование</a:t>
            </a:r>
            <a:endParaRPr lang="en-US" sz="7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6555AA-4022-B44A-8318-4ACA4F4CDC1D}"/>
              </a:ext>
            </a:extLst>
          </p:cNvPr>
          <p:cNvSpPr txBox="1"/>
          <p:nvPr/>
        </p:nvSpPr>
        <p:spPr>
          <a:xfrm>
            <a:off x="6874414" y="6518557"/>
            <a:ext cx="1549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+mj-lt"/>
              </a:rPr>
              <a:t>Аналитический процессор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297ED02-8BA2-2778-DF2E-1EC3BB4B7B3D}"/>
              </a:ext>
            </a:extLst>
          </p:cNvPr>
          <p:cNvSpPr/>
          <p:nvPr/>
        </p:nvSpPr>
        <p:spPr>
          <a:xfrm>
            <a:off x="6992528" y="2857334"/>
            <a:ext cx="1549768" cy="3661224"/>
          </a:xfrm>
          <a:prstGeom prst="roundRect">
            <a:avLst>
              <a:gd name="adj" fmla="val 4402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F915FD-2599-DED3-8E91-92C1390EFA4C}"/>
              </a:ext>
            </a:extLst>
          </p:cNvPr>
          <p:cNvSpPr/>
          <p:nvPr/>
        </p:nvSpPr>
        <p:spPr>
          <a:xfrm>
            <a:off x="7175674" y="4890446"/>
            <a:ext cx="1227662" cy="1055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Столбцовый формат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96DDD3D-8224-4250-9718-D587C2388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08395"/>
              </p:ext>
            </p:extLst>
          </p:nvPr>
        </p:nvGraphicFramePr>
        <p:xfrm>
          <a:off x="7358311" y="5105497"/>
          <a:ext cx="220636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20636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D6E8CB4-CDEB-506B-0394-4D85EE8E6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50694"/>
              </p:ext>
            </p:extLst>
          </p:nvPr>
        </p:nvGraphicFramePr>
        <p:xfrm>
          <a:off x="7648461" y="5105497"/>
          <a:ext cx="208280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09688B0-76FE-46E4-7C7D-FBC0D1B87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28772"/>
              </p:ext>
            </p:extLst>
          </p:nvPr>
        </p:nvGraphicFramePr>
        <p:xfrm>
          <a:off x="7947401" y="5105497"/>
          <a:ext cx="208280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E08AFE86-519E-F654-0E55-B1809AEFE448}"/>
              </a:ext>
            </a:extLst>
          </p:cNvPr>
          <p:cNvSpPr/>
          <p:nvPr/>
        </p:nvSpPr>
        <p:spPr>
          <a:xfrm rot="16200000">
            <a:off x="7526826" y="5545165"/>
            <a:ext cx="440260" cy="860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00AA76-4FEE-3852-DF2C-C0679C4A7621}"/>
              </a:ext>
            </a:extLst>
          </p:cNvPr>
          <p:cNvSpPr txBox="1"/>
          <p:nvPr/>
        </p:nvSpPr>
        <p:spPr>
          <a:xfrm>
            <a:off x="7137014" y="5954817"/>
            <a:ext cx="125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+mj-lt"/>
              </a:rPr>
              <a:t>Read-Optimized Storage (ROPS)</a:t>
            </a:r>
          </a:p>
        </p:txBody>
      </p:sp>
      <p:sp>
        <p:nvSpPr>
          <p:cNvPr id="40" name="Can 39">
            <a:extLst>
              <a:ext uri="{FF2B5EF4-FFF2-40B4-BE49-F238E27FC236}">
                <a16:creationId xmlns:a16="http://schemas.microsoft.com/office/drawing/2014/main" id="{6F87BCB2-9F91-9328-EECC-44F9456CB872}"/>
              </a:ext>
            </a:extLst>
          </p:cNvPr>
          <p:cNvSpPr/>
          <p:nvPr/>
        </p:nvSpPr>
        <p:spPr>
          <a:xfrm>
            <a:off x="9420219" y="2957691"/>
            <a:ext cx="1041939" cy="1213333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id="{4CFA81A1-DDF3-79D7-3BA4-20CBB2E45091}"/>
              </a:ext>
            </a:extLst>
          </p:cNvPr>
          <p:cNvSpPr/>
          <p:nvPr/>
        </p:nvSpPr>
        <p:spPr>
          <a:xfrm>
            <a:off x="9420219" y="4768906"/>
            <a:ext cx="1041939" cy="1213333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AD542E4-FB0B-2924-0C62-E52641238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18471"/>
              </p:ext>
            </p:extLst>
          </p:nvPr>
        </p:nvGraphicFramePr>
        <p:xfrm>
          <a:off x="9524898" y="3276692"/>
          <a:ext cx="833120" cy="148965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905E44A-15CC-A228-615F-AD3008DDE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53374"/>
              </p:ext>
            </p:extLst>
          </p:nvPr>
        </p:nvGraphicFramePr>
        <p:xfrm>
          <a:off x="9524898" y="3478003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9C67FC7-D1B0-AEB0-40C6-D525F61B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97463"/>
              </p:ext>
            </p:extLst>
          </p:nvPr>
        </p:nvGraphicFramePr>
        <p:xfrm>
          <a:off x="9524898" y="3671434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E7639C4-7599-4EBC-B32A-FAB14D202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68954"/>
              </p:ext>
            </p:extLst>
          </p:nvPr>
        </p:nvGraphicFramePr>
        <p:xfrm>
          <a:off x="9524898" y="3864865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B224B08-E81C-E082-77B0-63DCA380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40996"/>
              </p:ext>
            </p:extLst>
          </p:nvPr>
        </p:nvGraphicFramePr>
        <p:xfrm>
          <a:off x="9542480" y="5105497"/>
          <a:ext cx="220636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20636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3C5F4DD-6E5C-6FDA-2133-0429A2151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8388"/>
              </p:ext>
            </p:extLst>
          </p:nvPr>
        </p:nvGraphicFramePr>
        <p:xfrm>
          <a:off x="9832630" y="5105497"/>
          <a:ext cx="208280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5B55988-480C-1226-01E5-DA27737C6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0039"/>
              </p:ext>
            </p:extLst>
          </p:nvPr>
        </p:nvGraphicFramePr>
        <p:xfrm>
          <a:off x="10113986" y="5105497"/>
          <a:ext cx="208280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sp>
        <p:nvSpPr>
          <p:cNvPr id="49" name="Right Arrow 48">
            <a:extLst>
              <a:ext uri="{FF2B5EF4-FFF2-40B4-BE49-F238E27FC236}">
                <a16:creationId xmlns:a16="http://schemas.microsoft.com/office/drawing/2014/main" id="{4034ABE9-E77D-2B78-BD81-AA7C97D37B29}"/>
              </a:ext>
            </a:extLst>
          </p:cNvPr>
          <p:cNvSpPr/>
          <p:nvPr/>
        </p:nvSpPr>
        <p:spPr>
          <a:xfrm>
            <a:off x="6719355" y="1109745"/>
            <a:ext cx="342019" cy="120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CE535A1F-26B7-5761-D33F-4E71D56953EA}"/>
              </a:ext>
            </a:extLst>
          </p:cNvPr>
          <p:cNvSpPr/>
          <p:nvPr/>
        </p:nvSpPr>
        <p:spPr>
          <a:xfrm>
            <a:off x="6719356" y="4995946"/>
            <a:ext cx="273770" cy="120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4D03C21C-7897-7938-B73D-8184B6E20C49}"/>
              </a:ext>
            </a:extLst>
          </p:cNvPr>
          <p:cNvSpPr/>
          <p:nvPr/>
        </p:nvSpPr>
        <p:spPr>
          <a:xfrm>
            <a:off x="8495071" y="1681550"/>
            <a:ext cx="925148" cy="16222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51">
            <a:extLst>
              <a:ext uri="{FF2B5EF4-FFF2-40B4-BE49-F238E27FC236}">
                <a16:creationId xmlns:a16="http://schemas.microsoft.com/office/drawing/2014/main" id="{D2AF637A-45A7-1BEB-925D-4268961CFC42}"/>
              </a:ext>
            </a:extLst>
          </p:cNvPr>
          <p:cNvSpPr/>
          <p:nvPr/>
        </p:nvSpPr>
        <p:spPr>
          <a:xfrm>
            <a:off x="8379051" y="3589174"/>
            <a:ext cx="1041168" cy="16616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EBD5494C-94B9-F6A8-43E0-726E5533672B}"/>
              </a:ext>
            </a:extLst>
          </p:cNvPr>
          <p:cNvSpPr/>
          <p:nvPr/>
        </p:nvSpPr>
        <p:spPr>
          <a:xfrm>
            <a:off x="8379051" y="5461935"/>
            <a:ext cx="1041168" cy="16616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F0D1-6756-A241-A088-644384DB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FDFEC975-21E5-2994-5D54-EA56FD14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30" y="85014"/>
            <a:ext cx="10037994" cy="59602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Эффективная гибридная архитектура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FD0F3795-75F7-F87B-A02B-EA7A9FF7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49" y="1372605"/>
            <a:ext cx="6228334" cy="49603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In-Memory</a:t>
            </a:r>
            <a:r>
              <a:rPr lang="ru-RU" dirty="0"/>
              <a:t> обработка данных</a:t>
            </a:r>
          </a:p>
          <a:p>
            <a:endParaRPr lang="ru-RU" dirty="0"/>
          </a:p>
          <a:p>
            <a:r>
              <a:rPr lang="ru-RU" dirty="0"/>
              <a:t>Хранит данные как в строковом (</a:t>
            </a:r>
            <a:r>
              <a:rPr lang="en-US" dirty="0"/>
              <a:t>OLTP), </a:t>
            </a:r>
            <a:r>
              <a:rPr lang="ru-RU" dirty="0"/>
              <a:t>так и в </a:t>
            </a:r>
            <a:r>
              <a:rPr lang="ru-RU" dirty="0" err="1"/>
              <a:t>поколоночном</a:t>
            </a:r>
            <a:r>
              <a:rPr lang="ru-RU"/>
              <a:t>  </a:t>
            </a:r>
            <a:r>
              <a:rPr lang="ru-RU" dirty="0"/>
              <a:t>(</a:t>
            </a:r>
            <a:r>
              <a:rPr lang="en-US" dirty="0"/>
              <a:t>OLAP) </a:t>
            </a:r>
            <a:r>
              <a:rPr lang="ru-RU" dirty="0"/>
              <a:t>формате</a:t>
            </a:r>
          </a:p>
          <a:p>
            <a:endParaRPr lang="ru-RU" dirty="0"/>
          </a:p>
          <a:p>
            <a:r>
              <a:rPr lang="ru-RU" dirty="0"/>
              <a:t>Синхронные данные</a:t>
            </a:r>
          </a:p>
          <a:p>
            <a:endParaRPr lang="en-US" dirty="0"/>
          </a:p>
          <a:p>
            <a:r>
              <a:rPr lang="ru-RU" dirty="0"/>
              <a:t>Поддержка </a:t>
            </a:r>
            <a:r>
              <a:rPr lang="en-US" dirty="0"/>
              <a:t>MVCC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Производительность аналитики до 10 раз выше, при той же</a:t>
            </a:r>
            <a:r>
              <a:rPr lang="en-US" dirty="0"/>
              <a:t> </a:t>
            </a:r>
            <a:r>
              <a:rPr lang="ru-RU" dirty="0"/>
              <a:t>производительности в </a:t>
            </a:r>
            <a:r>
              <a:rPr lang="en-US" dirty="0"/>
              <a:t>OLTP</a:t>
            </a:r>
            <a:r>
              <a:rPr lang="ru-RU" dirty="0"/>
              <a:t> от </a:t>
            </a:r>
            <a:r>
              <a:rPr lang="en-US" dirty="0"/>
              <a:t>Postgres </a:t>
            </a:r>
            <a:endParaRPr lang="ru-RU" dirty="0"/>
          </a:p>
          <a:p>
            <a:endParaRPr lang="ru-RU" dirty="0"/>
          </a:p>
          <a:p>
            <a:r>
              <a:rPr lang="ru-RU" dirty="0"/>
              <a:t>Аналитические индексы можно удалить для таблиц с часто меняемыми данными</a:t>
            </a:r>
          </a:p>
          <a:p>
            <a:endParaRPr lang="ru-RU" dirty="0"/>
          </a:p>
          <a:p>
            <a:r>
              <a:rPr lang="ru-RU" dirty="0"/>
              <a:t>Агрегаты по колонкам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67438-6D14-23AE-8450-F6CE4C2DF23D}"/>
              </a:ext>
            </a:extLst>
          </p:cNvPr>
          <p:cNvSpPr/>
          <p:nvPr/>
        </p:nvSpPr>
        <p:spPr>
          <a:xfrm>
            <a:off x="14577375" y="441040"/>
            <a:ext cx="1795951" cy="61278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latin typeface="+mj-lt"/>
              </a:rPr>
              <a:t>Память</a:t>
            </a:r>
            <a:endParaRPr lang="en-US" sz="800" b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DC286-C5B5-0ADC-4259-DA7B1C57501A}"/>
              </a:ext>
            </a:extLst>
          </p:cNvPr>
          <p:cNvSpPr/>
          <p:nvPr/>
        </p:nvSpPr>
        <p:spPr>
          <a:xfrm>
            <a:off x="14764335" y="692789"/>
            <a:ext cx="1423185" cy="137441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Разделяемый буфер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4C981-F02F-CCB3-B3F2-00E517537BDF}"/>
              </a:ext>
            </a:extLst>
          </p:cNvPr>
          <p:cNvSpPr/>
          <p:nvPr/>
        </p:nvSpPr>
        <p:spPr>
          <a:xfrm>
            <a:off x="14869843" y="792319"/>
            <a:ext cx="1203377" cy="10306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Табличные данные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61E519-0D4A-93CE-DC81-996EE87D8D0A}"/>
              </a:ext>
            </a:extLst>
          </p:cNvPr>
          <p:cNvGraphicFramePr>
            <a:graphicFrameLocks noGrp="1"/>
          </p:cNvGraphicFramePr>
          <p:nvPr/>
        </p:nvGraphicFramePr>
        <p:xfrm>
          <a:off x="15052481" y="1105200"/>
          <a:ext cx="833120" cy="59586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8319993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28312"/>
                  </a:ext>
                </a:extLst>
              </a:tr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720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106C727B-0245-AE6F-72F8-8C620AB1E441}"/>
              </a:ext>
            </a:extLst>
          </p:cNvPr>
          <p:cNvSpPr/>
          <p:nvPr/>
        </p:nvSpPr>
        <p:spPr>
          <a:xfrm>
            <a:off x="14775216" y="2120263"/>
            <a:ext cx="1422817" cy="393951"/>
          </a:xfrm>
          <a:prstGeom prst="downArrow">
            <a:avLst>
              <a:gd name="adj1" fmla="val 69665"/>
              <a:gd name="adj2" fmla="val 5366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accent5"/>
                </a:solidFill>
                <a:latin typeface="+mj-lt"/>
              </a:rPr>
              <a:t>Синхронное обновление</a:t>
            </a:r>
            <a:endParaRPr lang="en-US" sz="7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355C1-5493-29A0-1F7E-DD136F024A08}"/>
              </a:ext>
            </a:extLst>
          </p:cNvPr>
          <p:cNvSpPr/>
          <p:nvPr/>
        </p:nvSpPr>
        <p:spPr>
          <a:xfrm>
            <a:off x="14764335" y="2706227"/>
            <a:ext cx="1423185" cy="35489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Разделяемый буфер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7F54B0-27BD-9307-67DB-97C1E4EF411E}"/>
              </a:ext>
            </a:extLst>
          </p:cNvPr>
          <p:cNvSpPr/>
          <p:nvPr/>
        </p:nvSpPr>
        <p:spPr>
          <a:xfrm>
            <a:off x="14869843" y="2832134"/>
            <a:ext cx="1203377" cy="1055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Строчный формат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F5EDDC-A09D-A347-164F-0DD7F430F8C4}"/>
              </a:ext>
            </a:extLst>
          </p:cNvPr>
          <p:cNvGraphicFramePr>
            <a:graphicFrameLocks noGrp="1"/>
          </p:cNvGraphicFramePr>
          <p:nvPr/>
        </p:nvGraphicFramePr>
        <p:xfrm>
          <a:off x="15052481" y="3047185"/>
          <a:ext cx="833120" cy="148965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18622E3-840D-9FA7-8553-87EF919FCDD1}"/>
              </a:ext>
            </a:extLst>
          </p:cNvPr>
          <p:cNvGraphicFramePr>
            <a:graphicFrameLocks noGrp="1"/>
          </p:cNvGraphicFramePr>
          <p:nvPr/>
        </p:nvGraphicFramePr>
        <p:xfrm>
          <a:off x="15052481" y="3248496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972327B-8F37-A128-19A1-9391321B72D6}"/>
              </a:ext>
            </a:extLst>
          </p:cNvPr>
          <p:cNvGraphicFramePr>
            <a:graphicFrameLocks noGrp="1"/>
          </p:cNvGraphicFramePr>
          <p:nvPr/>
        </p:nvGraphicFramePr>
        <p:xfrm>
          <a:off x="15052481" y="3441927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EECB677-34AD-29A0-77DE-3011855C9CD5}"/>
              </a:ext>
            </a:extLst>
          </p:cNvPr>
          <p:cNvSpPr/>
          <p:nvPr/>
        </p:nvSpPr>
        <p:spPr>
          <a:xfrm>
            <a:off x="15176404" y="3294692"/>
            <a:ext cx="553918" cy="577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412FFB-0F1E-C306-61FE-D5F4850E102C}"/>
              </a:ext>
            </a:extLst>
          </p:cNvPr>
          <p:cNvGraphicFramePr>
            <a:graphicFrameLocks noGrp="1"/>
          </p:cNvGraphicFramePr>
          <p:nvPr/>
        </p:nvGraphicFramePr>
        <p:xfrm>
          <a:off x="15052481" y="3635358"/>
          <a:ext cx="833120" cy="14896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7321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4932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2241965"/>
                    </a:ext>
                  </a:extLst>
                </a:gridCol>
              </a:tblGrid>
              <a:tr h="14896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8932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3A5DA09-F746-2BE5-B6FB-77CF233CBE9F}"/>
              </a:ext>
            </a:extLst>
          </p:cNvPr>
          <p:cNvSpPr txBox="1"/>
          <p:nvPr/>
        </p:nvSpPr>
        <p:spPr>
          <a:xfrm>
            <a:off x="14839975" y="3861340"/>
            <a:ext cx="125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+mj-lt"/>
              </a:rPr>
              <a:t> </a:t>
            </a:r>
            <a:r>
              <a:rPr lang="en-US" sz="800" b="1" dirty="0">
                <a:latin typeface="+mj-lt"/>
              </a:rPr>
              <a:t>Write Optimized Storage (WOPS)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517D7FC-F5AB-2C3F-88A2-7B4072F9196F}"/>
              </a:ext>
            </a:extLst>
          </p:cNvPr>
          <p:cNvSpPr/>
          <p:nvPr/>
        </p:nvSpPr>
        <p:spPr>
          <a:xfrm>
            <a:off x="14827969" y="4200707"/>
            <a:ext cx="1298004" cy="438749"/>
          </a:xfrm>
          <a:prstGeom prst="downArrow">
            <a:avLst>
              <a:gd name="adj1" fmla="val 78316"/>
              <a:gd name="adj2" fmla="val 5366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accent5"/>
                </a:solidFill>
                <a:latin typeface="+mj-lt"/>
              </a:rPr>
              <a:t> Асинхронное преобразование</a:t>
            </a:r>
            <a:endParaRPr lang="en-US" sz="7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C0C51D-C578-D8EF-8044-4E29F6BFECD7}"/>
              </a:ext>
            </a:extLst>
          </p:cNvPr>
          <p:cNvSpPr txBox="1"/>
          <p:nvPr/>
        </p:nvSpPr>
        <p:spPr>
          <a:xfrm>
            <a:off x="14577375" y="6306634"/>
            <a:ext cx="1549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+mj-lt"/>
              </a:rPr>
              <a:t>Аналитический процессор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3CA9D22-8238-98D2-8911-64A6C02D7DE9}"/>
              </a:ext>
            </a:extLst>
          </p:cNvPr>
          <p:cNvSpPr/>
          <p:nvPr/>
        </p:nvSpPr>
        <p:spPr>
          <a:xfrm>
            <a:off x="14695489" y="2645411"/>
            <a:ext cx="1549768" cy="3661224"/>
          </a:xfrm>
          <a:prstGeom prst="roundRect">
            <a:avLst>
              <a:gd name="adj" fmla="val 4402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396302-B066-388A-48D2-2FDB1C8AAB02}"/>
              </a:ext>
            </a:extLst>
          </p:cNvPr>
          <p:cNvSpPr/>
          <p:nvPr/>
        </p:nvSpPr>
        <p:spPr>
          <a:xfrm>
            <a:off x="14878635" y="4678523"/>
            <a:ext cx="1203377" cy="1055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b="1" dirty="0">
                <a:solidFill>
                  <a:schemeClr val="accent5"/>
                </a:solidFill>
                <a:latin typeface="+mj-lt"/>
              </a:rPr>
              <a:t>Строчный формат</a:t>
            </a:r>
            <a:endParaRPr lang="en-US" sz="8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79FA12D-7B31-7E45-8A7F-6E00BE332786}"/>
              </a:ext>
            </a:extLst>
          </p:cNvPr>
          <p:cNvGraphicFramePr>
            <a:graphicFrameLocks noGrp="1"/>
          </p:cNvGraphicFramePr>
          <p:nvPr/>
        </p:nvGraphicFramePr>
        <p:xfrm>
          <a:off x="15061272" y="4893574"/>
          <a:ext cx="220636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20636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CBF7BE0-C0DF-C643-F6D2-5EDA54683718}"/>
              </a:ext>
            </a:extLst>
          </p:cNvPr>
          <p:cNvGraphicFramePr>
            <a:graphicFrameLocks noGrp="1"/>
          </p:cNvGraphicFramePr>
          <p:nvPr/>
        </p:nvGraphicFramePr>
        <p:xfrm>
          <a:off x="15351422" y="4893574"/>
          <a:ext cx="208280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772F8A2-2DCA-AB9E-73E8-00A80DFBE78A}"/>
              </a:ext>
            </a:extLst>
          </p:cNvPr>
          <p:cNvGraphicFramePr>
            <a:graphicFrameLocks noGrp="1"/>
          </p:cNvGraphicFramePr>
          <p:nvPr/>
        </p:nvGraphicFramePr>
        <p:xfrm>
          <a:off x="15650362" y="4893574"/>
          <a:ext cx="208280" cy="76980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2502588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07157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34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5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22893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DAB358C5-E8EE-39A5-137C-AE770D60720D}"/>
              </a:ext>
            </a:extLst>
          </p:cNvPr>
          <p:cNvSpPr/>
          <p:nvPr/>
        </p:nvSpPr>
        <p:spPr>
          <a:xfrm rot="16200000">
            <a:off x="15229787" y="5333242"/>
            <a:ext cx="440260" cy="860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9D11A8-6D53-EC5C-D266-E7B3CAD753C3}"/>
              </a:ext>
            </a:extLst>
          </p:cNvPr>
          <p:cNvSpPr txBox="1"/>
          <p:nvPr/>
        </p:nvSpPr>
        <p:spPr>
          <a:xfrm>
            <a:off x="14839975" y="5742894"/>
            <a:ext cx="125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+mj-lt"/>
              </a:rPr>
              <a:t>Read-</a:t>
            </a:r>
            <a:r>
              <a:rPr lang="en-US" sz="800" b="1" dirty="0" err="1">
                <a:latin typeface="+mj-lt"/>
              </a:rPr>
              <a:t>Oprimized</a:t>
            </a:r>
            <a:r>
              <a:rPr lang="en-US" sz="800" b="1" dirty="0">
                <a:latin typeface="+mj-lt"/>
              </a:rPr>
              <a:t> Storage (ROPS)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EE49F058-4DDA-E9A7-F389-CE839CDC4207}"/>
              </a:ext>
            </a:extLst>
          </p:cNvPr>
          <p:cNvSpPr/>
          <p:nvPr/>
        </p:nvSpPr>
        <p:spPr>
          <a:xfrm>
            <a:off x="14422316" y="897822"/>
            <a:ext cx="342019" cy="120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36180827-995B-4F68-D02F-0599DE10A2AB}"/>
              </a:ext>
            </a:extLst>
          </p:cNvPr>
          <p:cNvSpPr/>
          <p:nvPr/>
        </p:nvSpPr>
        <p:spPr>
          <a:xfrm>
            <a:off x="14422317" y="4784023"/>
            <a:ext cx="273770" cy="120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4F2AEFAF-B556-C786-9B06-1D2EF1E35B1D}"/>
              </a:ext>
            </a:extLst>
          </p:cNvPr>
          <p:cNvSpPr/>
          <p:nvPr/>
        </p:nvSpPr>
        <p:spPr>
          <a:xfrm>
            <a:off x="16198033" y="1372605"/>
            <a:ext cx="349970" cy="10550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-Right Arrow 73">
            <a:extLst>
              <a:ext uri="{FF2B5EF4-FFF2-40B4-BE49-F238E27FC236}">
                <a16:creationId xmlns:a16="http://schemas.microsoft.com/office/drawing/2014/main" id="{3FF62774-6856-7968-4650-6C9F9C8455D5}"/>
              </a:ext>
            </a:extLst>
          </p:cNvPr>
          <p:cNvSpPr/>
          <p:nvPr/>
        </p:nvSpPr>
        <p:spPr>
          <a:xfrm>
            <a:off x="16082012" y="3377251"/>
            <a:ext cx="465991" cy="12288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-Right Arrow 74">
            <a:extLst>
              <a:ext uri="{FF2B5EF4-FFF2-40B4-BE49-F238E27FC236}">
                <a16:creationId xmlns:a16="http://schemas.microsoft.com/office/drawing/2014/main" id="{3624C7F6-9E33-B507-B6FA-17DC922AFD8C}"/>
              </a:ext>
            </a:extLst>
          </p:cNvPr>
          <p:cNvSpPr/>
          <p:nvPr/>
        </p:nvSpPr>
        <p:spPr>
          <a:xfrm>
            <a:off x="16082012" y="5250012"/>
            <a:ext cx="465991" cy="12288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6AD1201-ECA2-49B4-18F7-2B9A51308298}"/>
              </a:ext>
            </a:extLst>
          </p:cNvPr>
          <p:cNvSpPr/>
          <p:nvPr/>
        </p:nvSpPr>
        <p:spPr>
          <a:xfrm>
            <a:off x="8846058" y="2718776"/>
            <a:ext cx="127368" cy="1218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нимок экрана, Прямоугольник, диаграмма, План">
            <a:extLst>
              <a:ext uri="{FF2B5EF4-FFF2-40B4-BE49-F238E27FC236}">
                <a16:creationId xmlns:a16="http://schemas.microsoft.com/office/drawing/2014/main" id="{4A63B68F-F90F-B95C-88A5-73D6703D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88" y="1047794"/>
            <a:ext cx="4932896" cy="53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0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BC80483-5EAE-78A7-1391-5B432AB5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58" y="308636"/>
            <a:ext cx="10798147" cy="744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HIMERA</a:t>
            </a:r>
            <a:r>
              <a:rPr lang="ru-RU" b="1" dirty="0">
                <a:solidFill>
                  <a:srgbClr val="0070C0"/>
                </a:solidFill>
              </a:rPr>
              <a:t> (</a:t>
            </a:r>
            <a:r>
              <a:rPr lang="en-US" b="1" dirty="0">
                <a:solidFill>
                  <a:srgbClr val="0070C0"/>
                </a:solidFill>
              </a:rPr>
              <a:t>Hybrid In-Memory Real Time Analytics)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74FA7FFF-4A68-B092-686A-EFB294C54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Создается командой </a:t>
            </a:r>
            <a:r>
              <a:rPr lang="en-US" dirty="0"/>
              <a:t>CREATE INDEX …….on T1 </a:t>
            </a:r>
            <a:r>
              <a:rPr lang="ru-RU" dirty="0"/>
              <a:t> </a:t>
            </a:r>
            <a:r>
              <a:rPr lang="en-US" dirty="0"/>
              <a:t>using </a:t>
            </a:r>
            <a:r>
              <a:rPr lang="en-US" dirty="0" err="1"/>
              <a:t>himera</a:t>
            </a:r>
            <a:r>
              <a:rPr lang="en-US" dirty="0"/>
              <a:t>(c1,</a:t>
            </a:r>
            <a:r>
              <a:rPr lang="ru-RU" dirty="0"/>
              <a:t> </a:t>
            </a:r>
            <a:r>
              <a:rPr lang="en-US" dirty="0"/>
              <a:t>c2</a:t>
            </a:r>
            <a:r>
              <a:rPr lang="ru-RU" dirty="0"/>
              <a:t>, с3</a:t>
            </a:r>
            <a:r>
              <a:rPr lang="en-US" dirty="0"/>
              <a:t>);</a:t>
            </a:r>
          </a:p>
          <a:p>
            <a:pPr>
              <a:spcAft>
                <a:spcPts val="600"/>
              </a:spcAft>
            </a:pPr>
            <a:r>
              <a:rPr lang="ru-RU" dirty="0"/>
              <a:t>Ограничение – 32 колонки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ru-RU" dirty="0"/>
              <a:t>3 +1 области памяти</a:t>
            </a:r>
          </a:p>
          <a:p>
            <a:pPr>
              <a:spcAft>
                <a:spcPts val="600"/>
              </a:spcAft>
            </a:pPr>
            <a:r>
              <a:rPr lang="en-US" dirty="0"/>
              <a:t>Shared buffer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Buffer cache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WOPS – </a:t>
            </a:r>
            <a:r>
              <a:rPr lang="ru-RU" dirty="0"/>
              <a:t>изменения копятся но применяются по </a:t>
            </a:r>
            <a:r>
              <a:rPr lang="en-US" dirty="0"/>
              <a:t>commit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ROPS – </a:t>
            </a:r>
            <a:r>
              <a:rPr lang="ru-RU" dirty="0"/>
              <a:t>меняется асинхронно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ru-RU" dirty="0"/>
              <a:t>Для отображения всех зафиксированных изменений – в памяти </a:t>
            </a:r>
            <a:r>
              <a:rPr lang="en-US" dirty="0"/>
              <a:t>backend  </a:t>
            </a:r>
            <a:r>
              <a:rPr lang="ru-RU" dirty="0"/>
              <a:t>локальный </a:t>
            </a:r>
            <a:r>
              <a:rPr lang="en-US" dirty="0"/>
              <a:t>ROPS (ROPS+</a:t>
            </a:r>
            <a:r>
              <a:rPr lang="ru-RU" dirty="0"/>
              <a:t>изменения из </a:t>
            </a:r>
            <a:r>
              <a:rPr lang="en-US" dirty="0"/>
              <a:t>WOPS)</a:t>
            </a:r>
            <a:r>
              <a:rPr lang="ru-RU" dirty="0"/>
              <a:t> </a:t>
            </a:r>
            <a:r>
              <a:rPr lang="en-US" dirty="0"/>
              <a:t>=&gt; </a:t>
            </a:r>
            <a:r>
              <a:rPr lang="ru-RU" dirty="0"/>
              <a:t>согласованность</a:t>
            </a:r>
          </a:p>
          <a:p>
            <a:pPr>
              <a:spcAft>
                <a:spcPts val="600"/>
              </a:spcAft>
            </a:pPr>
            <a:r>
              <a:rPr lang="ru-RU" dirty="0"/>
              <a:t>Оптимизатор учитывает стоимость </a:t>
            </a:r>
            <a:r>
              <a:rPr lang="ru-RU" dirty="0" err="1"/>
              <a:t>поколоночных</a:t>
            </a:r>
            <a:r>
              <a:rPr lang="ru-RU" dirty="0"/>
              <a:t> шагов</a:t>
            </a:r>
          </a:p>
          <a:p>
            <a:pPr>
              <a:spcAft>
                <a:spcPts val="600"/>
              </a:spcAft>
            </a:pPr>
            <a:r>
              <a:rPr lang="ru-RU" dirty="0"/>
              <a:t>Области на диске – для </a:t>
            </a:r>
            <a:r>
              <a:rPr lang="en-US" dirty="0"/>
              <a:t>paging, </a:t>
            </a:r>
            <a:r>
              <a:rPr lang="ru-RU" dirty="0"/>
              <a:t>они и </a:t>
            </a:r>
            <a:r>
              <a:rPr lang="en-US" dirty="0"/>
              <a:t>WOPS – </a:t>
            </a:r>
            <a:r>
              <a:rPr lang="ru-RU" dirty="0"/>
              <a:t> вспомогательные объекты</a:t>
            </a:r>
          </a:p>
        </p:txBody>
      </p:sp>
    </p:spTree>
    <p:extLst>
      <p:ext uri="{BB962C8B-B14F-4D97-AF65-F5344CB8AC3E}">
        <p14:creationId xmlns:p14="http://schemas.microsoft.com/office/powerpoint/2010/main" val="1323784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EFC1A-2424-347A-B0DD-731AA76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9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80DF-B644-41FB-3375-5AC192DD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OLTP и OLAP решают разные бизнес-задачи</a:t>
            </a:r>
          </a:p>
          <a:p>
            <a:r>
              <a:rPr lang="ru-RU" dirty="0"/>
              <a:t>Правильный выбор архитектуры критичен для производительности</a:t>
            </a:r>
          </a:p>
          <a:p>
            <a:r>
              <a:rPr lang="ru-RU" dirty="0"/>
              <a:t>Современные системы стирают границы между двумя подходами</a:t>
            </a:r>
          </a:p>
          <a:p>
            <a:r>
              <a:rPr lang="en-US" dirty="0"/>
              <a:t>Postgres Pro </a:t>
            </a:r>
            <a:r>
              <a:rPr lang="ru-RU" dirty="0"/>
              <a:t>предлагает спектр решений, что позволяет реализовать оптимальную </a:t>
            </a:r>
            <a:r>
              <a:rPr lang="ru-RU"/>
              <a:t>архитектуру системы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142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5080266" y="2667001"/>
            <a:ext cx="4418449" cy="35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7700" b="1" i="1" dirty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79268" name="Rectangle 4"/>
          <p:cNvSpPr>
            <a:spLocks noChangeArrowheads="1"/>
          </p:cNvSpPr>
          <p:nvPr/>
        </p:nvSpPr>
        <p:spPr bwMode="auto">
          <a:xfrm>
            <a:off x="2134633" y="533401"/>
            <a:ext cx="4418449" cy="35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7700" b="1" i="1" dirty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79269" name="Rectangle 5"/>
          <p:cNvSpPr>
            <a:spLocks noChangeArrowheads="1"/>
          </p:cNvSpPr>
          <p:nvPr/>
        </p:nvSpPr>
        <p:spPr bwMode="auto">
          <a:xfrm>
            <a:off x="3886777" y="1828801"/>
            <a:ext cx="4418449" cy="35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7700" b="1" i="1" dirty="0">
                <a:solidFill>
                  <a:schemeClr val="hlink"/>
                </a:solidFill>
                <a:latin typeface="Times" pitchFamily="18" charset="0"/>
                <a:cs typeface="Times New Roman" pitchFamily="18" charset="0"/>
              </a:rPr>
              <a:t>&amp;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EB046-8EAE-7CF5-6EFC-0EDD0B56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id="{C020C5FE-2FB5-9728-2D04-98C90427891E}"/>
              </a:ext>
            </a:extLst>
          </p:cNvPr>
          <p:cNvSpPr/>
          <p:nvPr/>
        </p:nvSpPr>
        <p:spPr>
          <a:xfrm>
            <a:off x="5051837" y="542702"/>
            <a:ext cx="1973656" cy="724776"/>
          </a:xfrm>
          <a:prstGeom prst="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7000"/>
                    <a:lumOff val="93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EA3E22A-2A04-F451-8ADF-A060005AFA69}"/>
              </a:ext>
            </a:extLst>
          </p:cNvPr>
          <p:cNvSpPr/>
          <p:nvPr/>
        </p:nvSpPr>
        <p:spPr>
          <a:xfrm>
            <a:off x="5712730" y="3065961"/>
            <a:ext cx="2516863" cy="1269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681BA57-396A-3ACE-5464-98AAD9C46AEE}"/>
              </a:ext>
            </a:extLst>
          </p:cNvPr>
          <p:cNvGrpSpPr/>
          <p:nvPr/>
        </p:nvGrpSpPr>
        <p:grpSpPr>
          <a:xfrm>
            <a:off x="4236624" y="2629896"/>
            <a:ext cx="1133221" cy="1802069"/>
            <a:chOff x="9234515" y="760766"/>
            <a:chExt cx="1133221" cy="180206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A4711EA-D0D1-AB2F-E37F-093735E0BBB2}"/>
                </a:ext>
              </a:extLst>
            </p:cNvPr>
            <p:cNvGrpSpPr/>
            <p:nvPr/>
          </p:nvGrpSpPr>
          <p:grpSpPr>
            <a:xfrm>
              <a:off x="9322463" y="760766"/>
              <a:ext cx="957364" cy="1053610"/>
              <a:chOff x="8019016" y="1712556"/>
              <a:chExt cx="1958400" cy="2609279"/>
            </a:xfrm>
          </p:grpSpPr>
          <p:sp>
            <p:nvSpPr>
              <p:cNvPr id="4" name="Freeform 293">
                <a:extLst>
                  <a:ext uri="{FF2B5EF4-FFF2-40B4-BE49-F238E27FC236}">
                    <a16:creationId xmlns:a16="http://schemas.microsoft.com/office/drawing/2014/main" id="{F930D623-DB64-4235-A8C9-BF6B055CBE7F}"/>
                  </a:ext>
                </a:extLst>
              </p:cNvPr>
              <p:cNvSpPr/>
              <p:nvPr/>
            </p:nvSpPr>
            <p:spPr>
              <a:xfrm>
                <a:off x="8019016" y="3467115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294">
                <a:extLst>
                  <a:ext uri="{FF2B5EF4-FFF2-40B4-BE49-F238E27FC236}">
                    <a16:creationId xmlns:a16="http://schemas.microsoft.com/office/drawing/2014/main" id="{6D0E1190-49BF-5DB3-26BE-7A7143815B2B}"/>
                  </a:ext>
                </a:extLst>
              </p:cNvPr>
              <p:cNvSpPr/>
              <p:nvPr/>
            </p:nvSpPr>
            <p:spPr>
              <a:xfrm>
                <a:off x="8019016" y="3061849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295">
                <a:extLst>
                  <a:ext uri="{FF2B5EF4-FFF2-40B4-BE49-F238E27FC236}">
                    <a16:creationId xmlns:a16="http://schemas.microsoft.com/office/drawing/2014/main" id="{9C913A88-1961-6562-CE01-355E69578E78}"/>
                  </a:ext>
                </a:extLst>
              </p:cNvPr>
              <p:cNvSpPr/>
              <p:nvPr/>
            </p:nvSpPr>
            <p:spPr>
              <a:xfrm>
                <a:off x="8019016" y="3061835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296">
                <a:extLst>
                  <a:ext uri="{FF2B5EF4-FFF2-40B4-BE49-F238E27FC236}">
                    <a16:creationId xmlns:a16="http://schemas.microsoft.com/office/drawing/2014/main" id="{FB0F006A-345B-9AF7-98B4-E37A537B0B20}"/>
                  </a:ext>
                </a:extLst>
              </p:cNvPr>
              <p:cNvSpPr/>
              <p:nvPr/>
            </p:nvSpPr>
            <p:spPr>
              <a:xfrm>
                <a:off x="8109974" y="3175190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0BAFF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" name="Freeform 293">
                <a:extLst>
                  <a:ext uri="{FF2B5EF4-FFF2-40B4-BE49-F238E27FC236}">
                    <a16:creationId xmlns:a16="http://schemas.microsoft.com/office/drawing/2014/main" id="{EF21F998-DCAA-5BD4-60E4-A010C4ECC18C}"/>
                  </a:ext>
                </a:extLst>
              </p:cNvPr>
              <p:cNvSpPr/>
              <p:nvPr/>
            </p:nvSpPr>
            <p:spPr>
              <a:xfrm>
                <a:off x="8019016" y="2792476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" name="Freeform 294">
                <a:extLst>
                  <a:ext uri="{FF2B5EF4-FFF2-40B4-BE49-F238E27FC236}">
                    <a16:creationId xmlns:a16="http://schemas.microsoft.com/office/drawing/2014/main" id="{885A5F87-4AC6-9640-5010-EB869F313FA1}"/>
                  </a:ext>
                </a:extLst>
              </p:cNvPr>
              <p:cNvSpPr/>
              <p:nvPr/>
            </p:nvSpPr>
            <p:spPr>
              <a:xfrm>
                <a:off x="8019016" y="2387210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" name="Freeform 295">
                <a:extLst>
                  <a:ext uri="{FF2B5EF4-FFF2-40B4-BE49-F238E27FC236}">
                    <a16:creationId xmlns:a16="http://schemas.microsoft.com/office/drawing/2014/main" id="{065EDF49-E40E-5FF8-55AE-34ECA497E7F7}"/>
                  </a:ext>
                </a:extLst>
              </p:cNvPr>
              <p:cNvSpPr/>
              <p:nvPr/>
            </p:nvSpPr>
            <p:spPr>
              <a:xfrm>
                <a:off x="8019016" y="2387196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1" name="Freeform 296">
                <a:extLst>
                  <a:ext uri="{FF2B5EF4-FFF2-40B4-BE49-F238E27FC236}">
                    <a16:creationId xmlns:a16="http://schemas.microsoft.com/office/drawing/2014/main" id="{FECEB2A7-AAB0-76A0-CFFB-B5197A527135}"/>
                  </a:ext>
                </a:extLst>
              </p:cNvPr>
              <p:cNvSpPr/>
              <p:nvPr/>
            </p:nvSpPr>
            <p:spPr>
              <a:xfrm>
                <a:off x="8109974" y="2500551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1B0F1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CE173DC5-5DA3-93EE-BF9E-33B426DD162D}"/>
                  </a:ext>
                </a:extLst>
              </p:cNvPr>
              <p:cNvGrpSpPr/>
              <p:nvPr/>
            </p:nvGrpSpPr>
            <p:grpSpPr>
              <a:xfrm>
                <a:off x="8019016" y="1712556"/>
                <a:ext cx="1958400" cy="1260000"/>
                <a:chOff x="10822775" y="6053702"/>
                <a:chExt cx="1930075" cy="543748"/>
              </a:xfrm>
              <a:effectLst>
                <a:outerShdw blurRad="63500" dist="38100" dir="2700000" algn="t" rotWithShape="0">
                  <a:schemeClr val="bg2">
                    <a:lumMod val="25000"/>
                    <a:alpha val="15000"/>
                  </a:schemeClr>
                </a:outerShdw>
              </a:effectLst>
            </p:grpSpPr>
            <p:sp>
              <p:nvSpPr>
                <p:cNvPr id="13" name="Freeform 293">
                  <a:extLst>
                    <a:ext uri="{FF2B5EF4-FFF2-40B4-BE49-F238E27FC236}">
                      <a16:creationId xmlns:a16="http://schemas.microsoft.com/office/drawing/2014/main" id="{61C3F583-0F40-192F-34FC-FD37AE40E0F0}"/>
                    </a:ext>
                  </a:extLst>
                </p:cNvPr>
                <p:cNvSpPr/>
                <p:nvPr/>
              </p:nvSpPr>
              <p:spPr>
                <a:xfrm>
                  <a:off x="10822775" y="6228599"/>
                  <a:ext cx="1930036" cy="368851"/>
                </a:xfrm>
                <a:custGeom>
                  <a:avLst/>
                  <a:gdLst>
                    <a:gd name="connsiteX0" fmla="*/ 1930037 w 1930036"/>
                    <a:gd name="connsiteY0" fmla="*/ 184419 h 368851"/>
                    <a:gd name="connsiteX1" fmla="*/ 965038 w 1930036"/>
                    <a:gd name="connsiteY1" fmla="*/ 368852 h 368851"/>
                    <a:gd name="connsiteX2" fmla="*/ 0 w 1930036"/>
                    <a:gd name="connsiteY2" fmla="*/ 184419 h 368851"/>
                    <a:gd name="connsiteX3" fmla="*/ 0 w 1930036"/>
                    <a:gd name="connsiteY3" fmla="*/ 9535 h 368851"/>
                    <a:gd name="connsiteX4" fmla="*/ 1930037 w 1930036"/>
                    <a:gd name="connsiteY4" fmla="*/ 0 h 368851"/>
                    <a:gd name="connsiteX5" fmla="*/ 1930037 w 1930036"/>
                    <a:gd name="connsiteY5" fmla="*/ 184419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036" h="368851">
                      <a:moveTo>
                        <a:pt x="1930037" y="184419"/>
                      </a:moveTo>
                      <a:cubicBezTo>
                        <a:pt x="1930037" y="286272"/>
                        <a:pt x="1498019" y="368852"/>
                        <a:pt x="965038" y="368852"/>
                      </a:cubicBezTo>
                      <a:cubicBezTo>
                        <a:pt x="432069" y="368852"/>
                        <a:pt x="0" y="286272"/>
                        <a:pt x="0" y="184419"/>
                      </a:cubicBezTo>
                      <a:lnTo>
                        <a:pt x="0" y="9535"/>
                      </a:lnTo>
                      <a:lnTo>
                        <a:pt x="1930037" y="0"/>
                      </a:lnTo>
                      <a:lnTo>
                        <a:pt x="1930037" y="18441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4" name="Freeform 294">
                  <a:extLst>
                    <a:ext uri="{FF2B5EF4-FFF2-40B4-BE49-F238E27FC236}">
                      <a16:creationId xmlns:a16="http://schemas.microsoft.com/office/drawing/2014/main" id="{68E0C0FA-C9DF-5CED-8C2F-EE1FD8C81F82}"/>
                    </a:ext>
                  </a:extLst>
                </p:cNvPr>
                <p:cNvSpPr/>
                <p:nvPr/>
              </p:nvSpPr>
              <p:spPr>
                <a:xfrm>
                  <a:off x="10822775" y="6053708"/>
                  <a:ext cx="1930075" cy="368851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295">
                  <a:extLst>
                    <a:ext uri="{FF2B5EF4-FFF2-40B4-BE49-F238E27FC236}">
                      <a16:creationId xmlns:a16="http://schemas.microsoft.com/office/drawing/2014/main" id="{F6A66E67-004F-70C9-9EB7-6DE718479CA5}"/>
                    </a:ext>
                  </a:extLst>
                </p:cNvPr>
                <p:cNvSpPr/>
                <p:nvPr/>
              </p:nvSpPr>
              <p:spPr>
                <a:xfrm>
                  <a:off x="10822775" y="6053702"/>
                  <a:ext cx="1149482" cy="365639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296">
                  <a:extLst>
                    <a:ext uri="{FF2B5EF4-FFF2-40B4-BE49-F238E27FC236}">
                      <a16:creationId xmlns:a16="http://schemas.microsoft.com/office/drawing/2014/main" id="{1267C7F7-B1AF-2019-C47B-B417A8B752A7}"/>
                    </a:ext>
                  </a:extLst>
                </p:cNvPr>
                <p:cNvSpPr/>
                <p:nvPr/>
              </p:nvSpPr>
              <p:spPr>
                <a:xfrm>
                  <a:off x="10912417" y="6102620"/>
                  <a:ext cx="1750790" cy="271031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01B2AC0-640B-9CD3-A7D3-347ED5F6BB94}"/>
                </a:ext>
              </a:extLst>
            </p:cNvPr>
            <p:cNvGrpSpPr/>
            <p:nvPr/>
          </p:nvGrpSpPr>
          <p:grpSpPr>
            <a:xfrm>
              <a:off x="9234515" y="1884742"/>
              <a:ext cx="1133221" cy="678093"/>
              <a:chOff x="623846" y="1458190"/>
              <a:chExt cx="2400899" cy="1969452"/>
            </a:xfrm>
          </p:grpSpPr>
          <p:sp>
            <p:nvSpPr>
              <p:cNvPr id="18" name="Freeform 293">
                <a:extLst>
                  <a:ext uri="{FF2B5EF4-FFF2-40B4-BE49-F238E27FC236}">
                    <a16:creationId xmlns:a16="http://schemas.microsoft.com/office/drawing/2014/main" id="{7AC9978F-95E3-3A70-DAAF-36BA544A16AD}"/>
                  </a:ext>
                </a:extLst>
              </p:cNvPr>
              <p:cNvSpPr/>
              <p:nvPr/>
            </p:nvSpPr>
            <p:spPr>
              <a:xfrm>
                <a:off x="623846" y="2215410"/>
                <a:ext cx="2400808" cy="1212232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OLAP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Ext</a:t>
                </a:r>
                <a:endParaRPr lang="x-none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713D8C45-8065-DB1E-494F-624EB10AB862}"/>
                  </a:ext>
                </a:extLst>
              </p:cNvPr>
              <p:cNvGrpSpPr/>
              <p:nvPr/>
            </p:nvGrpSpPr>
            <p:grpSpPr>
              <a:xfrm>
                <a:off x="623888" y="1458190"/>
                <a:ext cx="2400857" cy="951054"/>
                <a:chOff x="623888" y="1458190"/>
                <a:chExt cx="2400857" cy="1047842"/>
              </a:xfrm>
            </p:grpSpPr>
            <p:sp>
              <p:nvSpPr>
                <p:cNvPr id="20" name="Freeform 294">
                  <a:extLst>
                    <a:ext uri="{FF2B5EF4-FFF2-40B4-BE49-F238E27FC236}">
                      <a16:creationId xmlns:a16="http://schemas.microsoft.com/office/drawing/2014/main" id="{1A8AA466-9550-207D-2333-40644CBB21AE}"/>
                    </a:ext>
                  </a:extLst>
                </p:cNvPr>
                <p:cNvSpPr/>
                <p:nvPr/>
              </p:nvSpPr>
              <p:spPr>
                <a:xfrm>
                  <a:off x="623888" y="1458207"/>
                  <a:ext cx="2400857" cy="1047825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95">
                  <a:extLst>
                    <a:ext uri="{FF2B5EF4-FFF2-40B4-BE49-F238E27FC236}">
                      <a16:creationId xmlns:a16="http://schemas.microsoft.com/office/drawing/2014/main" id="{F2F0AC52-3F6F-DB5C-8681-E4B1FA8685EA}"/>
                    </a:ext>
                  </a:extLst>
                </p:cNvPr>
                <p:cNvSpPr/>
                <p:nvPr/>
              </p:nvSpPr>
              <p:spPr>
                <a:xfrm>
                  <a:off x="623888" y="1458190"/>
                  <a:ext cx="1429863" cy="1038700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96">
                  <a:extLst>
                    <a:ext uri="{FF2B5EF4-FFF2-40B4-BE49-F238E27FC236}">
                      <a16:creationId xmlns:a16="http://schemas.microsoft.com/office/drawing/2014/main" id="{9193F88B-3E2A-4623-E392-6E777E9D53E5}"/>
                    </a:ext>
                  </a:extLst>
                </p:cNvPr>
                <p:cNvSpPr/>
                <p:nvPr/>
              </p:nvSpPr>
              <p:spPr>
                <a:xfrm>
                  <a:off x="735395" y="1597155"/>
                  <a:ext cx="2177841" cy="769940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dirty="0"/>
                </a:p>
              </p:txBody>
            </p:sp>
          </p:grpSp>
        </p:grp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EEE336D-690D-6A6B-5373-E0457D83A6A7}"/>
              </a:ext>
            </a:extLst>
          </p:cNvPr>
          <p:cNvCxnSpPr>
            <a:cxnSpLocks/>
          </p:cNvCxnSpPr>
          <p:nvPr/>
        </p:nvCxnSpPr>
        <p:spPr>
          <a:xfrm>
            <a:off x="823865" y="4472395"/>
            <a:ext cx="10384325" cy="0"/>
          </a:xfrm>
          <a:prstGeom prst="line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2C7A956-C8C4-F686-4CE3-FA2993BF7EF1}"/>
              </a:ext>
            </a:extLst>
          </p:cNvPr>
          <p:cNvSpPr txBox="1"/>
          <p:nvPr/>
        </p:nvSpPr>
        <p:spPr>
          <a:xfrm>
            <a:off x="23725" y="4247299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OLTP</a:t>
            </a:r>
            <a:endParaRPr lang="ru-RU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318AF0-C872-924E-A59D-41CE3E4D7938}"/>
              </a:ext>
            </a:extLst>
          </p:cNvPr>
          <p:cNvSpPr txBox="1"/>
          <p:nvPr/>
        </p:nvSpPr>
        <p:spPr>
          <a:xfrm>
            <a:off x="11283264" y="42877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OLAP</a:t>
            </a:r>
            <a:endParaRPr lang="ru-RU" b="1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ADA3CD1-E1DB-852C-EBC7-A20E3B4CD3DE}"/>
              </a:ext>
            </a:extLst>
          </p:cNvPr>
          <p:cNvGrpSpPr/>
          <p:nvPr/>
        </p:nvGrpSpPr>
        <p:grpSpPr>
          <a:xfrm>
            <a:off x="748771" y="2629896"/>
            <a:ext cx="1026868" cy="1687518"/>
            <a:chOff x="7187017" y="267353"/>
            <a:chExt cx="1026868" cy="168751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7F04978B-A5E4-ACAC-E99D-2C1F6747E239}"/>
                </a:ext>
              </a:extLst>
            </p:cNvPr>
            <p:cNvGrpSpPr/>
            <p:nvPr/>
          </p:nvGrpSpPr>
          <p:grpSpPr>
            <a:xfrm>
              <a:off x="7230521" y="901261"/>
              <a:ext cx="957364" cy="1053610"/>
              <a:chOff x="8019016" y="1712556"/>
              <a:chExt cx="1958400" cy="2609279"/>
            </a:xfrm>
          </p:grpSpPr>
          <p:sp>
            <p:nvSpPr>
              <p:cNvPr id="37" name="Freeform 293">
                <a:extLst>
                  <a:ext uri="{FF2B5EF4-FFF2-40B4-BE49-F238E27FC236}">
                    <a16:creationId xmlns:a16="http://schemas.microsoft.com/office/drawing/2014/main" id="{A6EC4BDD-22B4-5926-066C-44C920C7C490}"/>
                  </a:ext>
                </a:extLst>
              </p:cNvPr>
              <p:cNvSpPr/>
              <p:nvPr/>
            </p:nvSpPr>
            <p:spPr>
              <a:xfrm>
                <a:off x="8019016" y="3467115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8" name="Freeform 294">
                <a:extLst>
                  <a:ext uri="{FF2B5EF4-FFF2-40B4-BE49-F238E27FC236}">
                    <a16:creationId xmlns:a16="http://schemas.microsoft.com/office/drawing/2014/main" id="{51924F1B-BBAA-EDF6-6D7E-9FC948892C11}"/>
                  </a:ext>
                </a:extLst>
              </p:cNvPr>
              <p:cNvSpPr/>
              <p:nvPr/>
            </p:nvSpPr>
            <p:spPr>
              <a:xfrm>
                <a:off x="8019016" y="3061849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295">
                <a:extLst>
                  <a:ext uri="{FF2B5EF4-FFF2-40B4-BE49-F238E27FC236}">
                    <a16:creationId xmlns:a16="http://schemas.microsoft.com/office/drawing/2014/main" id="{5FCAB8E9-C214-7A99-6A42-5BFDEFDB1B54}"/>
                  </a:ext>
                </a:extLst>
              </p:cNvPr>
              <p:cNvSpPr/>
              <p:nvPr/>
            </p:nvSpPr>
            <p:spPr>
              <a:xfrm>
                <a:off x="8019016" y="3061835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296">
                <a:extLst>
                  <a:ext uri="{FF2B5EF4-FFF2-40B4-BE49-F238E27FC236}">
                    <a16:creationId xmlns:a16="http://schemas.microsoft.com/office/drawing/2014/main" id="{78183BAB-2441-6249-FC1E-0FD91D164BC0}"/>
                  </a:ext>
                </a:extLst>
              </p:cNvPr>
              <p:cNvSpPr/>
              <p:nvPr/>
            </p:nvSpPr>
            <p:spPr>
              <a:xfrm>
                <a:off x="8109974" y="3175190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0BAFF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293">
                <a:extLst>
                  <a:ext uri="{FF2B5EF4-FFF2-40B4-BE49-F238E27FC236}">
                    <a16:creationId xmlns:a16="http://schemas.microsoft.com/office/drawing/2014/main" id="{C7495F72-20D3-A0FE-CAA6-4AB035FC9A01}"/>
                  </a:ext>
                </a:extLst>
              </p:cNvPr>
              <p:cNvSpPr/>
              <p:nvPr/>
            </p:nvSpPr>
            <p:spPr>
              <a:xfrm>
                <a:off x="8019016" y="2792476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294">
                <a:extLst>
                  <a:ext uri="{FF2B5EF4-FFF2-40B4-BE49-F238E27FC236}">
                    <a16:creationId xmlns:a16="http://schemas.microsoft.com/office/drawing/2014/main" id="{7A5E421B-E4B0-40B9-07A7-25B94BF8B2B3}"/>
                  </a:ext>
                </a:extLst>
              </p:cNvPr>
              <p:cNvSpPr/>
              <p:nvPr/>
            </p:nvSpPr>
            <p:spPr>
              <a:xfrm>
                <a:off x="8019016" y="2387210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295">
                <a:extLst>
                  <a:ext uri="{FF2B5EF4-FFF2-40B4-BE49-F238E27FC236}">
                    <a16:creationId xmlns:a16="http://schemas.microsoft.com/office/drawing/2014/main" id="{B6FD5688-C3E8-5319-6A64-1B6AD7BBDA57}"/>
                  </a:ext>
                </a:extLst>
              </p:cNvPr>
              <p:cNvSpPr/>
              <p:nvPr/>
            </p:nvSpPr>
            <p:spPr>
              <a:xfrm>
                <a:off x="8019016" y="2387196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296">
                <a:extLst>
                  <a:ext uri="{FF2B5EF4-FFF2-40B4-BE49-F238E27FC236}">
                    <a16:creationId xmlns:a16="http://schemas.microsoft.com/office/drawing/2014/main" id="{D540F04B-2589-5F67-1F62-2E19A7E35B86}"/>
                  </a:ext>
                </a:extLst>
              </p:cNvPr>
              <p:cNvSpPr/>
              <p:nvPr/>
            </p:nvSpPr>
            <p:spPr>
              <a:xfrm>
                <a:off x="8109974" y="2500551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1B0F1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id="{D4111325-79AA-87CA-367E-BA3D7612D4F5}"/>
                  </a:ext>
                </a:extLst>
              </p:cNvPr>
              <p:cNvGrpSpPr/>
              <p:nvPr/>
            </p:nvGrpSpPr>
            <p:grpSpPr>
              <a:xfrm>
                <a:off x="8019016" y="1712556"/>
                <a:ext cx="1958400" cy="1260000"/>
                <a:chOff x="10822775" y="6053702"/>
                <a:chExt cx="1930075" cy="543748"/>
              </a:xfrm>
              <a:effectLst>
                <a:outerShdw blurRad="63500" dist="38100" dir="2700000" algn="t" rotWithShape="0">
                  <a:schemeClr val="bg2">
                    <a:lumMod val="25000"/>
                    <a:alpha val="15000"/>
                  </a:schemeClr>
                </a:outerShdw>
              </a:effectLst>
            </p:grpSpPr>
            <p:sp>
              <p:nvSpPr>
                <p:cNvPr id="46" name="Freeform 293">
                  <a:extLst>
                    <a:ext uri="{FF2B5EF4-FFF2-40B4-BE49-F238E27FC236}">
                      <a16:creationId xmlns:a16="http://schemas.microsoft.com/office/drawing/2014/main" id="{869538D1-D26D-05A6-CC4A-D93DEA5ECD8D}"/>
                    </a:ext>
                  </a:extLst>
                </p:cNvPr>
                <p:cNvSpPr/>
                <p:nvPr/>
              </p:nvSpPr>
              <p:spPr>
                <a:xfrm>
                  <a:off x="10822775" y="6228599"/>
                  <a:ext cx="1930036" cy="368851"/>
                </a:xfrm>
                <a:custGeom>
                  <a:avLst/>
                  <a:gdLst>
                    <a:gd name="connsiteX0" fmla="*/ 1930037 w 1930036"/>
                    <a:gd name="connsiteY0" fmla="*/ 184419 h 368851"/>
                    <a:gd name="connsiteX1" fmla="*/ 965038 w 1930036"/>
                    <a:gd name="connsiteY1" fmla="*/ 368852 h 368851"/>
                    <a:gd name="connsiteX2" fmla="*/ 0 w 1930036"/>
                    <a:gd name="connsiteY2" fmla="*/ 184419 h 368851"/>
                    <a:gd name="connsiteX3" fmla="*/ 0 w 1930036"/>
                    <a:gd name="connsiteY3" fmla="*/ 9535 h 368851"/>
                    <a:gd name="connsiteX4" fmla="*/ 1930037 w 1930036"/>
                    <a:gd name="connsiteY4" fmla="*/ 0 h 368851"/>
                    <a:gd name="connsiteX5" fmla="*/ 1930037 w 1930036"/>
                    <a:gd name="connsiteY5" fmla="*/ 184419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036" h="368851">
                      <a:moveTo>
                        <a:pt x="1930037" y="184419"/>
                      </a:moveTo>
                      <a:cubicBezTo>
                        <a:pt x="1930037" y="286272"/>
                        <a:pt x="1498019" y="368852"/>
                        <a:pt x="965038" y="368852"/>
                      </a:cubicBezTo>
                      <a:cubicBezTo>
                        <a:pt x="432069" y="368852"/>
                        <a:pt x="0" y="286272"/>
                        <a:pt x="0" y="184419"/>
                      </a:cubicBezTo>
                      <a:lnTo>
                        <a:pt x="0" y="9535"/>
                      </a:lnTo>
                      <a:lnTo>
                        <a:pt x="1930037" y="0"/>
                      </a:lnTo>
                      <a:lnTo>
                        <a:pt x="1930037" y="18441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47" name="Freeform 294">
                  <a:extLst>
                    <a:ext uri="{FF2B5EF4-FFF2-40B4-BE49-F238E27FC236}">
                      <a16:creationId xmlns:a16="http://schemas.microsoft.com/office/drawing/2014/main" id="{C3F03E44-979F-6439-F393-F5085076FB9F}"/>
                    </a:ext>
                  </a:extLst>
                </p:cNvPr>
                <p:cNvSpPr/>
                <p:nvPr/>
              </p:nvSpPr>
              <p:spPr>
                <a:xfrm>
                  <a:off x="10822775" y="6053708"/>
                  <a:ext cx="1930075" cy="368851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48" name="Freeform 295">
                  <a:extLst>
                    <a:ext uri="{FF2B5EF4-FFF2-40B4-BE49-F238E27FC236}">
                      <a16:creationId xmlns:a16="http://schemas.microsoft.com/office/drawing/2014/main" id="{9A28FB06-BF50-33E9-7DBC-93597A0F7157}"/>
                    </a:ext>
                  </a:extLst>
                </p:cNvPr>
                <p:cNvSpPr/>
                <p:nvPr/>
              </p:nvSpPr>
              <p:spPr>
                <a:xfrm>
                  <a:off x="10822775" y="6053702"/>
                  <a:ext cx="1149482" cy="365639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49" name="Freeform 296">
                  <a:extLst>
                    <a:ext uri="{FF2B5EF4-FFF2-40B4-BE49-F238E27FC236}">
                      <a16:creationId xmlns:a16="http://schemas.microsoft.com/office/drawing/2014/main" id="{1C425C98-A1AA-DB2A-563A-356C277C8ABB}"/>
                    </a:ext>
                  </a:extLst>
                </p:cNvPr>
                <p:cNvSpPr/>
                <p:nvPr/>
              </p:nvSpPr>
              <p:spPr>
                <a:xfrm>
                  <a:off x="10912417" y="6102620"/>
                  <a:ext cx="1750790" cy="271031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2F527602-FE44-755F-5509-1D396E83157F}"/>
                </a:ext>
              </a:extLst>
            </p:cNvPr>
            <p:cNvGrpSpPr/>
            <p:nvPr/>
          </p:nvGrpSpPr>
          <p:grpSpPr>
            <a:xfrm>
              <a:off x="7187017" y="267353"/>
              <a:ext cx="1026868" cy="614540"/>
              <a:chOff x="623840" y="1458190"/>
              <a:chExt cx="2463324" cy="1784869"/>
            </a:xfrm>
          </p:grpSpPr>
          <p:sp>
            <p:nvSpPr>
              <p:cNvPr id="32" name="Freeform 293">
                <a:extLst>
                  <a:ext uri="{FF2B5EF4-FFF2-40B4-BE49-F238E27FC236}">
                    <a16:creationId xmlns:a16="http://schemas.microsoft.com/office/drawing/2014/main" id="{8225113F-EE06-E6E0-4389-103A92A83A8E}"/>
                  </a:ext>
                </a:extLst>
              </p:cNvPr>
              <p:cNvSpPr/>
              <p:nvPr/>
            </p:nvSpPr>
            <p:spPr>
              <a:xfrm>
                <a:off x="623886" y="1955034"/>
                <a:ext cx="2463278" cy="1288025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1600" dirty="0" err="1">
                    <a:solidFill>
                      <a:schemeClr val="bg1"/>
                    </a:solidFill>
                  </a:rPr>
                  <a:t>CacheDB</a:t>
                </a:r>
                <a:endParaRPr lang="x-none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F539D64C-8AAF-FAEC-5A03-CE0BAC9A8A88}"/>
                  </a:ext>
                </a:extLst>
              </p:cNvPr>
              <p:cNvGrpSpPr/>
              <p:nvPr/>
            </p:nvGrpSpPr>
            <p:grpSpPr>
              <a:xfrm>
                <a:off x="623840" y="1458190"/>
                <a:ext cx="2400905" cy="951054"/>
                <a:chOff x="623840" y="1458190"/>
                <a:chExt cx="2400905" cy="1047842"/>
              </a:xfrm>
            </p:grpSpPr>
            <p:sp>
              <p:nvSpPr>
                <p:cNvPr id="34" name="Freeform 294">
                  <a:extLst>
                    <a:ext uri="{FF2B5EF4-FFF2-40B4-BE49-F238E27FC236}">
                      <a16:creationId xmlns:a16="http://schemas.microsoft.com/office/drawing/2014/main" id="{C2B1388B-C1B8-49FA-5ACB-DBB55C831C2C}"/>
                    </a:ext>
                  </a:extLst>
                </p:cNvPr>
                <p:cNvSpPr/>
                <p:nvPr/>
              </p:nvSpPr>
              <p:spPr>
                <a:xfrm>
                  <a:off x="623888" y="1458207"/>
                  <a:ext cx="2400857" cy="1047825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295">
                  <a:extLst>
                    <a:ext uri="{FF2B5EF4-FFF2-40B4-BE49-F238E27FC236}">
                      <a16:creationId xmlns:a16="http://schemas.microsoft.com/office/drawing/2014/main" id="{0C8A35B0-8866-24F8-C8A1-54F835BF9D33}"/>
                    </a:ext>
                  </a:extLst>
                </p:cNvPr>
                <p:cNvSpPr/>
                <p:nvPr/>
              </p:nvSpPr>
              <p:spPr>
                <a:xfrm>
                  <a:off x="623888" y="1458190"/>
                  <a:ext cx="1429863" cy="1038700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296">
                  <a:extLst>
                    <a:ext uri="{FF2B5EF4-FFF2-40B4-BE49-F238E27FC236}">
                      <a16:creationId xmlns:a16="http://schemas.microsoft.com/office/drawing/2014/main" id="{97E2BA6E-2117-CF19-CDA1-72108BDD6184}"/>
                    </a:ext>
                  </a:extLst>
                </p:cNvPr>
                <p:cNvSpPr/>
                <p:nvPr/>
              </p:nvSpPr>
              <p:spPr>
                <a:xfrm>
                  <a:off x="623840" y="1592570"/>
                  <a:ext cx="2177841" cy="769940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E4197AB-38D7-2F6B-82F9-E8DED1823AA5}"/>
              </a:ext>
            </a:extLst>
          </p:cNvPr>
          <p:cNvGrpSpPr/>
          <p:nvPr/>
        </p:nvGrpSpPr>
        <p:grpSpPr>
          <a:xfrm>
            <a:off x="2467481" y="3281829"/>
            <a:ext cx="957364" cy="1053610"/>
            <a:chOff x="8019016" y="1712556"/>
            <a:chExt cx="1958400" cy="2609279"/>
          </a:xfrm>
        </p:grpSpPr>
        <p:sp>
          <p:nvSpPr>
            <p:cNvPr id="52" name="Freeform 293">
              <a:extLst>
                <a:ext uri="{FF2B5EF4-FFF2-40B4-BE49-F238E27FC236}">
                  <a16:creationId xmlns:a16="http://schemas.microsoft.com/office/drawing/2014/main" id="{F5026BC0-00C2-2E6A-33B7-E211AD952E4E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3" name="Freeform 294">
              <a:extLst>
                <a:ext uri="{FF2B5EF4-FFF2-40B4-BE49-F238E27FC236}">
                  <a16:creationId xmlns:a16="http://schemas.microsoft.com/office/drawing/2014/main" id="{7BB49660-5DCA-411C-ED41-197C886D9979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4" name="Freeform 295">
              <a:extLst>
                <a:ext uri="{FF2B5EF4-FFF2-40B4-BE49-F238E27FC236}">
                  <a16:creationId xmlns:a16="http://schemas.microsoft.com/office/drawing/2014/main" id="{CFBCD36E-D58B-F7DE-7388-5B1668735D7F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5" name="Freeform 296">
              <a:extLst>
                <a:ext uri="{FF2B5EF4-FFF2-40B4-BE49-F238E27FC236}">
                  <a16:creationId xmlns:a16="http://schemas.microsoft.com/office/drawing/2014/main" id="{C3E1C8A3-2D46-BA02-C8E4-20604256694E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6" name="Freeform 293">
              <a:extLst>
                <a:ext uri="{FF2B5EF4-FFF2-40B4-BE49-F238E27FC236}">
                  <a16:creationId xmlns:a16="http://schemas.microsoft.com/office/drawing/2014/main" id="{F1053FA5-8429-A476-7A5D-98FA873E8475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7" name="Freeform 294">
              <a:extLst>
                <a:ext uri="{FF2B5EF4-FFF2-40B4-BE49-F238E27FC236}">
                  <a16:creationId xmlns:a16="http://schemas.microsoft.com/office/drawing/2014/main" id="{5EE2B5CE-9E4A-56E1-AF90-35B6A08BC126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8" name="Freeform 295">
              <a:extLst>
                <a:ext uri="{FF2B5EF4-FFF2-40B4-BE49-F238E27FC236}">
                  <a16:creationId xmlns:a16="http://schemas.microsoft.com/office/drawing/2014/main" id="{800E0F9C-F5B6-A898-BB89-322ADF958A1E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9" name="Freeform 296">
              <a:extLst>
                <a:ext uri="{FF2B5EF4-FFF2-40B4-BE49-F238E27FC236}">
                  <a16:creationId xmlns:a16="http://schemas.microsoft.com/office/drawing/2014/main" id="{408FF48C-8B83-BBAD-987C-53DD2A84AD81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4A91A6D0-01A3-B558-6E9A-C49F0563D34F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61" name="Freeform 293">
                <a:extLst>
                  <a:ext uri="{FF2B5EF4-FFF2-40B4-BE49-F238E27FC236}">
                    <a16:creationId xmlns:a16="http://schemas.microsoft.com/office/drawing/2014/main" id="{726E1949-A074-6D19-B17E-93A9ACBEE93E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2" name="Freeform 294">
                <a:extLst>
                  <a:ext uri="{FF2B5EF4-FFF2-40B4-BE49-F238E27FC236}">
                    <a16:creationId xmlns:a16="http://schemas.microsoft.com/office/drawing/2014/main" id="{820A0199-A2A5-B8B2-0662-7C8C7709CC56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3" name="Freeform 295">
                <a:extLst>
                  <a:ext uri="{FF2B5EF4-FFF2-40B4-BE49-F238E27FC236}">
                    <a16:creationId xmlns:a16="http://schemas.microsoft.com/office/drawing/2014/main" id="{9B030FB1-BF35-AA77-CB37-E24BA9C54AEE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" name="Freeform 296">
                <a:extLst>
                  <a:ext uri="{FF2B5EF4-FFF2-40B4-BE49-F238E27FC236}">
                    <a16:creationId xmlns:a16="http://schemas.microsoft.com/office/drawing/2014/main" id="{C6394188-DD5E-16A1-DBAF-B30B2C8D7F30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B32AAFE-2D5A-827E-39F5-D6D6759C9A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462" y="3653653"/>
            <a:ext cx="647700" cy="4953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C9A9C1E-1D72-96AA-439D-10C2E3E345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095" y="3679167"/>
            <a:ext cx="647700" cy="4953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CD26220-1205-B267-E604-3FD57B1C8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953" y="3018693"/>
            <a:ext cx="647700" cy="495300"/>
          </a:xfrm>
          <a:prstGeom prst="rect">
            <a:avLst/>
          </a:prstGeom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F4BD0840-C0B7-A9B9-8775-C58CCCE027E0}"/>
              </a:ext>
            </a:extLst>
          </p:cNvPr>
          <p:cNvCxnSpPr>
            <a:cxnSpLocks/>
          </p:cNvCxnSpPr>
          <p:nvPr/>
        </p:nvCxnSpPr>
        <p:spPr>
          <a:xfrm>
            <a:off x="2942945" y="2362937"/>
            <a:ext cx="0" cy="2616452"/>
          </a:xfrm>
          <a:prstGeom prst="line">
            <a:avLst/>
          </a:prstGeom>
          <a:ln w="412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EDCED0E2-7780-1691-3F26-78CFC58756C4}"/>
              </a:ext>
            </a:extLst>
          </p:cNvPr>
          <p:cNvGrpSpPr/>
          <p:nvPr/>
        </p:nvGrpSpPr>
        <p:grpSpPr>
          <a:xfrm>
            <a:off x="5843648" y="3226776"/>
            <a:ext cx="957364" cy="1053610"/>
            <a:chOff x="8019016" y="1712556"/>
            <a:chExt cx="1958400" cy="2609279"/>
          </a:xfrm>
        </p:grpSpPr>
        <p:sp>
          <p:nvSpPr>
            <p:cNvPr id="79" name="Freeform 293">
              <a:extLst>
                <a:ext uri="{FF2B5EF4-FFF2-40B4-BE49-F238E27FC236}">
                  <a16:creationId xmlns:a16="http://schemas.microsoft.com/office/drawing/2014/main" id="{BE8AC01B-BDF9-CAE3-9566-A9FA12C7E948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0" name="Freeform 294">
              <a:extLst>
                <a:ext uri="{FF2B5EF4-FFF2-40B4-BE49-F238E27FC236}">
                  <a16:creationId xmlns:a16="http://schemas.microsoft.com/office/drawing/2014/main" id="{8B33F467-EF25-97C5-D2A4-52CC49D067D6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1" name="Freeform 295">
              <a:extLst>
                <a:ext uri="{FF2B5EF4-FFF2-40B4-BE49-F238E27FC236}">
                  <a16:creationId xmlns:a16="http://schemas.microsoft.com/office/drawing/2014/main" id="{F478C379-632B-4C82-5330-481579E9AAE5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2" name="Freeform 296">
              <a:extLst>
                <a:ext uri="{FF2B5EF4-FFF2-40B4-BE49-F238E27FC236}">
                  <a16:creationId xmlns:a16="http://schemas.microsoft.com/office/drawing/2014/main" id="{E9D2695E-DEAA-88C7-A869-2F83E2AFAA1C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3" name="Freeform 293">
              <a:extLst>
                <a:ext uri="{FF2B5EF4-FFF2-40B4-BE49-F238E27FC236}">
                  <a16:creationId xmlns:a16="http://schemas.microsoft.com/office/drawing/2014/main" id="{5CE4E81A-4AE6-4641-0468-9840DF067AA9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4" name="Freeform 294">
              <a:extLst>
                <a:ext uri="{FF2B5EF4-FFF2-40B4-BE49-F238E27FC236}">
                  <a16:creationId xmlns:a16="http://schemas.microsoft.com/office/drawing/2014/main" id="{CC61549C-FB7A-3F41-EB02-BBF66167796B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5" name="Freeform 295">
              <a:extLst>
                <a:ext uri="{FF2B5EF4-FFF2-40B4-BE49-F238E27FC236}">
                  <a16:creationId xmlns:a16="http://schemas.microsoft.com/office/drawing/2014/main" id="{913EDA49-B03F-8F6B-4BE8-CEEA36B6E963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6" name="Freeform 296">
              <a:extLst>
                <a:ext uri="{FF2B5EF4-FFF2-40B4-BE49-F238E27FC236}">
                  <a16:creationId xmlns:a16="http://schemas.microsoft.com/office/drawing/2014/main" id="{5F2A9B8D-BD84-096F-7FB7-6F85015383B5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87" name="Graphic 2">
              <a:extLst>
                <a:ext uri="{FF2B5EF4-FFF2-40B4-BE49-F238E27FC236}">
                  <a16:creationId xmlns:a16="http://schemas.microsoft.com/office/drawing/2014/main" id="{7EFD1CC1-A55B-AF04-C583-22466B20B98F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88" name="Freeform 293">
                <a:extLst>
                  <a:ext uri="{FF2B5EF4-FFF2-40B4-BE49-F238E27FC236}">
                    <a16:creationId xmlns:a16="http://schemas.microsoft.com/office/drawing/2014/main" id="{76AA6597-2FC8-DD96-2A59-3A32ACDB07E1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9" name="Freeform 294">
                <a:extLst>
                  <a:ext uri="{FF2B5EF4-FFF2-40B4-BE49-F238E27FC236}">
                    <a16:creationId xmlns:a16="http://schemas.microsoft.com/office/drawing/2014/main" id="{F7AC06A0-AD6C-E993-99A0-B69EA01E8FB7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0" name="Freeform 295">
                <a:extLst>
                  <a:ext uri="{FF2B5EF4-FFF2-40B4-BE49-F238E27FC236}">
                    <a16:creationId xmlns:a16="http://schemas.microsoft.com/office/drawing/2014/main" id="{37E08587-3A6D-F856-D52F-F07B6422148B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1" name="Freeform 296">
                <a:extLst>
                  <a:ext uri="{FF2B5EF4-FFF2-40B4-BE49-F238E27FC236}">
                    <a16:creationId xmlns:a16="http://schemas.microsoft.com/office/drawing/2014/main" id="{C0111360-B50A-258D-18AA-8A09E5507B6B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D836EA0-B0AA-7871-EB18-1847D2C274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5262" y="3624114"/>
            <a:ext cx="647700" cy="4953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CE67383-24E4-EAF6-121C-391114091F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1161" y="4680558"/>
            <a:ext cx="1296484" cy="29883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14A28C1-7C08-0A58-C70D-9F45978CA3AD}"/>
              </a:ext>
            </a:extLst>
          </p:cNvPr>
          <p:cNvSpPr txBox="1"/>
          <p:nvPr/>
        </p:nvSpPr>
        <p:spPr>
          <a:xfrm>
            <a:off x="5780574" y="4671456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</a:t>
            </a:r>
            <a:endParaRPr lang="ru-RU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9F4A19-40E3-2E1F-246F-93333F2EE0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6275" y="2972020"/>
            <a:ext cx="2573678" cy="134539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BA17FD93-4E7D-1E8B-AE65-45D7F05431E2}"/>
              </a:ext>
            </a:extLst>
          </p:cNvPr>
          <p:cNvSpPr txBox="1"/>
          <p:nvPr/>
        </p:nvSpPr>
        <p:spPr>
          <a:xfrm>
            <a:off x="9724519" y="3300921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Tengri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C3D2FAE-E590-9CED-3F56-8EC21DB1C8FC}"/>
              </a:ext>
            </a:extLst>
          </p:cNvPr>
          <p:cNvSpPr txBox="1"/>
          <p:nvPr/>
        </p:nvSpPr>
        <p:spPr>
          <a:xfrm>
            <a:off x="9059845" y="3790609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Iceberg +Compute/Storage</a:t>
            </a:r>
            <a:endParaRPr lang="ru-RU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9762FE8-C0E4-AD95-DE64-A0CD30D47B23}"/>
              </a:ext>
            </a:extLst>
          </p:cNvPr>
          <p:cNvSpPr txBox="1"/>
          <p:nvPr/>
        </p:nvSpPr>
        <p:spPr>
          <a:xfrm>
            <a:off x="4268918" y="4532957"/>
            <a:ext cx="1443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CFS, ILM</a:t>
            </a:r>
          </a:p>
          <a:p>
            <a:r>
              <a:rPr lang="en-US" sz="1200" dirty="0"/>
              <a:t>Partitioning</a:t>
            </a:r>
            <a:endParaRPr lang="ru-RU" sz="1200" dirty="0"/>
          </a:p>
          <a:p>
            <a:r>
              <a:rPr lang="en-US" sz="1200" dirty="0"/>
              <a:t>Parallel</a:t>
            </a:r>
          </a:p>
          <a:p>
            <a:r>
              <a:rPr lang="en-US" sz="1200" dirty="0"/>
              <a:t>Analytical </a:t>
            </a:r>
            <a:r>
              <a:rPr lang="en-US" sz="1200" dirty="0" err="1"/>
              <a:t>func</a:t>
            </a:r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In-memory                 columnar 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en-US" sz="1200" dirty="0"/>
              <a:t>Global Index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Result ca</a:t>
            </a:r>
            <a:r>
              <a:rPr lang="ru-RU" sz="1200" dirty="0">
                <a:solidFill>
                  <a:srgbClr val="FF0000"/>
                </a:solidFill>
              </a:rPr>
              <a:t>с</a:t>
            </a:r>
            <a:r>
              <a:rPr lang="en-US" sz="1200" dirty="0">
                <a:solidFill>
                  <a:srgbClr val="FF0000"/>
                </a:solidFill>
              </a:rPr>
              <a:t>he</a:t>
            </a:r>
          </a:p>
          <a:p>
            <a:r>
              <a:rPr lang="en-US" sz="1200" dirty="0"/>
              <a:t>Optimizer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iHeap</a:t>
            </a:r>
            <a:r>
              <a:rPr lang="en-US" sz="1200" dirty="0">
                <a:solidFill>
                  <a:srgbClr val="FF0000"/>
                </a:solidFill>
              </a:rPr>
              <a:t> table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Append optimized table     </a:t>
            </a:r>
            <a:r>
              <a:rPr lang="ru-RU" sz="1200" dirty="0"/>
              <a:t>………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AC8CC0-CF05-2BA4-7D03-E1E95D77EA33}"/>
              </a:ext>
            </a:extLst>
          </p:cNvPr>
          <p:cNvSpPr txBox="1"/>
          <p:nvPr/>
        </p:nvSpPr>
        <p:spPr>
          <a:xfrm>
            <a:off x="2126599" y="1857398"/>
            <a:ext cx="163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 Pro 17</a:t>
            </a:r>
            <a:endParaRPr lang="ru-RU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70FB7F5-1D85-2A99-806A-82D99BF2CC3A}"/>
              </a:ext>
            </a:extLst>
          </p:cNvPr>
          <p:cNvSpPr txBox="1"/>
          <p:nvPr/>
        </p:nvSpPr>
        <p:spPr>
          <a:xfrm>
            <a:off x="836740" y="4856122"/>
            <a:ext cx="119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Value</a:t>
            </a:r>
          </a:p>
          <a:p>
            <a:r>
              <a:rPr lang="en-US" b="1" dirty="0"/>
              <a:t>Redis</a:t>
            </a:r>
            <a:endParaRPr lang="ru-RU" b="1" dirty="0"/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C628AED5-1B35-A802-670F-D2581BAAECFE}"/>
              </a:ext>
            </a:extLst>
          </p:cNvPr>
          <p:cNvCxnSpPr/>
          <p:nvPr/>
        </p:nvCxnSpPr>
        <p:spPr>
          <a:xfrm>
            <a:off x="6800992" y="2629896"/>
            <a:ext cx="0" cy="4360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950F6B6C-3FA3-053F-9D1A-8DD459FA3735}"/>
              </a:ext>
            </a:extLst>
          </p:cNvPr>
          <p:cNvSpPr txBox="1"/>
          <p:nvPr/>
        </p:nvSpPr>
        <p:spPr>
          <a:xfrm>
            <a:off x="10740441" y="293158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pb</a:t>
            </a:r>
            <a:endParaRPr lang="ru-RU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C1D5650-EAC0-B970-675F-CC08F134F876}"/>
              </a:ext>
            </a:extLst>
          </p:cNvPr>
          <p:cNvSpPr txBox="1"/>
          <p:nvPr/>
        </p:nvSpPr>
        <p:spPr>
          <a:xfrm>
            <a:off x="5497828" y="5264358"/>
            <a:ext cx="37728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PP Analytical Acc</a:t>
            </a:r>
            <a:r>
              <a:rPr lang="ru-RU" sz="1600" b="1" dirty="0"/>
              <a:t>е</a:t>
            </a:r>
            <a:r>
              <a:rPr lang="en-US" sz="1600" b="1" dirty="0" err="1"/>
              <a:t>lerator</a:t>
            </a:r>
            <a:r>
              <a:rPr lang="en-US" sz="1600" b="1" dirty="0"/>
              <a:t> (</a:t>
            </a:r>
            <a:r>
              <a:rPr lang="en-US" sz="1600" b="1" dirty="0" err="1"/>
              <a:t>Pgpro_AXE</a:t>
            </a:r>
            <a:r>
              <a:rPr lang="en-US" b="1" dirty="0"/>
              <a:t>):</a:t>
            </a:r>
          </a:p>
          <a:p>
            <a:r>
              <a:rPr lang="en-US" sz="1600" dirty="0"/>
              <a:t>       </a:t>
            </a:r>
            <a:r>
              <a:rPr lang="en-US" sz="1600" dirty="0" err="1"/>
              <a:t>Pgpro_axe</a:t>
            </a:r>
            <a:endParaRPr lang="en-US" sz="1600" dirty="0"/>
          </a:p>
          <a:p>
            <a:r>
              <a:rPr lang="en-US" sz="1600" dirty="0"/>
              <a:t>       </a:t>
            </a:r>
            <a:r>
              <a:rPr lang="en-US" sz="1600" dirty="0" err="1"/>
              <a:t>Pgpro_metastore</a:t>
            </a:r>
            <a:endParaRPr lang="ru-RU" sz="1600" dirty="0"/>
          </a:p>
        </p:txBody>
      </p: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8DE4F2D3-3E80-F7F9-2AA5-9FEA5F46000C}"/>
              </a:ext>
            </a:extLst>
          </p:cNvPr>
          <p:cNvCxnSpPr>
            <a:cxnSpLocks/>
          </p:cNvCxnSpPr>
          <p:nvPr/>
        </p:nvCxnSpPr>
        <p:spPr>
          <a:xfrm flipH="1" flipV="1">
            <a:off x="1514345" y="1267478"/>
            <a:ext cx="1428600" cy="31644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0057A821-51ED-5190-EB39-D09D67AC95B5}"/>
              </a:ext>
            </a:extLst>
          </p:cNvPr>
          <p:cNvGrpSpPr/>
          <p:nvPr/>
        </p:nvGrpSpPr>
        <p:grpSpPr>
          <a:xfrm>
            <a:off x="909176" y="669591"/>
            <a:ext cx="439053" cy="487117"/>
            <a:chOff x="8019016" y="1712556"/>
            <a:chExt cx="1958400" cy="2609279"/>
          </a:xfrm>
        </p:grpSpPr>
        <p:sp>
          <p:nvSpPr>
            <p:cNvPr id="113" name="Freeform 293">
              <a:extLst>
                <a:ext uri="{FF2B5EF4-FFF2-40B4-BE49-F238E27FC236}">
                  <a16:creationId xmlns:a16="http://schemas.microsoft.com/office/drawing/2014/main" id="{56BD1B1A-E979-3D14-42EA-10837270FE5B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4" name="Freeform 294">
              <a:extLst>
                <a:ext uri="{FF2B5EF4-FFF2-40B4-BE49-F238E27FC236}">
                  <a16:creationId xmlns:a16="http://schemas.microsoft.com/office/drawing/2014/main" id="{533F7483-3B7B-9A5E-F0B2-1E73BF92165F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5" name="Freeform 295">
              <a:extLst>
                <a:ext uri="{FF2B5EF4-FFF2-40B4-BE49-F238E27FC236}">
                  <a16:creationId xmlns:a16="http://schemas.microsoft.com/office/drawing/2014/main" id="{50BCB3FB-E9FB-44B0-0BCD-9BB45635CD3B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6" name="Freeform 296">
              <a:extLst>
                <a:ext uri="{FF2B5EF4-FFF2-40B4-BE49-F238E27FC236}">
                  <a16:creationId xmlns:a16="http://schemas.microsoft.com/office/drawing/2014/main" id="{378DEB82-E758-E14B-E879-B84DDB4D3E1F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7" name="Freeform 293">
              <a:extLst>
                <a:ext uri="{FF2B5EF4-FFF2-40B4-BE49-F238E27FC236}">
                  <a16:creationId xmlns:a16="http://schemas.microsoft.com/office/drawing/2014/main" id="{50CA60DA-5F3D-BDC9-B87F-6677467EADC5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8" name="Freeform 294">
              <a:extLst>
                <a:ext uri="{FF2B5EF4-FFF2-40B4-BE49-F238E27FC236}">
                  <a16:creationId xmlns:a16="http://schemas.microsoft.com/office/drawing/2014/main" id="{FF5232F2-0B85-0E98-75D1-422323477245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9" name="Freeform 295">
              <a:extLst>
                <a:ext uri="{FF2B5EF4-FFF2-40B4-BE49-F238E27FC236}">
                  <a16:creationId xmlns:a16="http://schemas.microsoft.com/office/drawing/2014/main" id="{8560EC6B-A16E-4C06-0080-147721AE0E07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0" name="Freeform 296">
              <a:extLst>
                <a:ext uri="{FF2B5EF4-FFF2-40B4-BE49-F238E27FC236}">
                  <a16:creationId xmlns:a16="http://schemas.microsoft.com/office/drawing/2014/main" id="{7E22604C-2BD4-9CC6-5FEF-EC681E5D49A3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21" name="Graphic 2">
              <a:extLst>
                <a:ext uri="{FF2B5EF4-FFF2-40B4-BE49-F238E27FC236}">
                  <a16:creationId xmlns:a16="http://schemas.microsoft.com/office/drawing/2014/main" id="{D6F77366-DD6F-CAE1-F30E-442B9FA2C741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22" name="Freeform 293">
                <a:extLst>
                  <a:ext uri="{FF2B5EF4-FFF2-40B4-BE49-F238E27FC236}">
                    <a16:creationId xmlns:a16="http://schemas.microsoft.com/office/drawing/2014/main" id="{3379979B-D6C7-50B4-3296-82FA4AD36ABC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23" name="Freeform 294">
                <a:extLst>
                  <a:ext uri="{FF2B5EF4-FFF2-40B4-BE49-F238E27FC236}">
                    <a16:creationId xmlns:a16="http://schemas.microsoft.com/office/drawing/2014/main" id="{56C75787-F3C3-349C-26DC-3793692C17FC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24" name="Freeform 295">
                <a:extLst>
                  <a:ext uri="{FF2B5EF4-FFF2-40B4-BE49-F238E27FC236}">
                    <a16:creationId xmlns:a16="http://schemas.microsoft.com/office/drawing/2014/main" id="{6BC6FD5F-C7CB-B60E-2386-37AB0ABD3C64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25" name="Freeform 296">
                <a:extLst>
                  <a:ext uri="{FF2B5EF4-FFF2-40B4-BE49-F238E27FC236}">
                    <a16:creationId xmlns:a16="http://schemas.microsoft.com/office/drawing/2014/main" id="{4C2F73BE-9751-1398-AB8C-AFFCDFA34DF5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63BF0320-D5B0-1864-32F9-A3CDBECC3618}"/>
              </a:ext>
            </a:extLst>
          </p:cNvPr>
          <p:cNvGrpSpPr/>
          <p:nvPr/>
        </p:nvGrpSpPr>
        <p:grpSpPr>
          <a:xfrm>
            <a:off x="2099195" y="629877"/>
            <a:ext cx="439053" cy="487117"/>
            <a:chOff x="8019016" y="1712556"/>
            <a:chExt cx="1958400" cy="2609279"/>
          </a:xfrm>
        </p:grpSpPr>
        <p:sp>
          <p:nvSpPr>
            <p:cNvPr id="127" name="Freeform 293">
              <a:extLst>
                <a:ext uri="{FF2B5EF4-FFF2-40B4-BE49-F238E27FC236}">
                  <a16:creationId xmlns:a16="http://schemas.microsoft.com/office/drawing/2014/main" id="{A14D7CF6-110B-44D2-A6E3-9B269BD0CFF9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8" name="Freeform 294">
              <a:extLst>
                <a:ext uri="{FF2B5EF4-FFF2-40B4-BE49-F238E27FC236}">
                  <a16:creationId xmlns:a16="http://schemas.microsoft.com/office/drawing/2014/main" id="{F5C5406E-D1CC-F013-2EF3-5F22A60B05D3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9" name="Freeform 295">
              <a:extLst>
                <a:ext uri="{FF2B5EF4-FFF2-40B4-BE49-F238E27FC236}">
                  <a16:creationId xmlns:a16="http://schemas.microsoft.com/office/drawing/2014/main" id="{1E6CFBEC-3526-3E1A-03BD-3B6EBEB35115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0" name="Freeform 296">
              <a:extLst>
                <a:ext uri="{FF2B5EF4-FFF2-40B4-BE49-F238E27FC236}">
                  <a16:creationId xmlns:a16="http://schemas.microsoft.com/office/drawing/2014/main" id="{E0437C85-0637-7E0F-1B73-FF1000777888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1" name="Freeform 293">
              <a:extLst>
                <a:ext uri="{FF2B5EF4-FFF2-40B4-BE49-F238E27FC236}">
                  <a16:creationId xmlns:a16="http://schemas.microsoft.com/office/drawing/2014/main" id="{580D7FB7-A6A8-E9D1-FFAE-476A116650AC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2" name="Freeform 294">
              <a:extLst>
                <a:ext uri="{FF2B5EF4-FFF2-40B4-BE49-F238E27FC236}">
                  <a16:creationId xmlns:a16="http://schemas.microsoft.com/office/drawing/2014/main" id="{54B3F6AC-150D-EE4A-A945-FB5D708C8BEE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3" name="Freeform 295">
              <a:extLst>
                <a:ext uri="{FF2B5EF4-FFF2-40B4-BE49-F238E27FC236}">
                  <a16:creationId xmlns:a16="http://schemas.microsoft.com/office/drawing/2014/main" id="{B886A576-0A1B-B2B4-93AE-0BE4D336BABB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4" name="Freeform 296">
              <a:extLst>
                <a:ext uri="{FF2B5EF4-FFF2-40B4-BE49-F238E27FC236}">
                  <a16:creationId xmlns:a16="http://schemas.microsoft.com/office/drawing/2014/main" id="{1ED59EE1-3C97-969E-4880-26541FDDDD51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35" name="Graphic 2">
              <a:extLst>
                <a:ext uri="{FF2B5EF4-FFF2-40B4-BE49-F238E27FC236}">
                  <a16:creationId xmlns:a16="http://schemas.microsoft.com/office/drawing/2014/main" id="{3BC65EF4-C695-4F63-5854-B69AD2C08EE0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36" name="Freeform 293">
                <a:extLst>
                  <a:ext uri="{FF2B5EF4-FFF2-40B4-BE49-F238E27FC236}">
                    <a16:creationId xmlns:a16="http://schemas.microsoft.com/office/drawing/2014/main" id="{19C24B04-3622-9024-46DF-C1CD55127826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7" name="Freeform 294">
                <a:extLst>
                  <a:ext uri="{FF2B5EF4-FFF2-40B4-BE49-F238E27FC236}">
                    <a16:creationId xmlns:a16="http://schemas.microsoft.com/office/drawing/2014/main" id="{F6EC4C22-2510-AEA2-6238-FF5D0E981263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8" name="Freeform 295">
                <a:extLst>
                  <a:ext uri="{FF2B5EF4-FFF2-40B4-BE49-F238E27FC236}">
                    <a16:creationId xmlns:a16="http://schemas.microsoft.com/office/drawing/2014/main" id="{D548E6B8-25C1-E13D-8DAC-D6DA52CB56D7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9" name="Freeform 296">
                <a:extLst>
                  <a:ext uri="{FF2B5EF4-FFF2-40B4-BE49-F238E27FC236}">
                    <a16:creationId xmlns:a16="http://schemas.microsoft.com/office/drawing/2014/main" id="{4AE2DAB5-3E07-4F46-1C94-CC59439215E2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A11E2E28-26A5-3892-8019-CF0A5152F4FD}"/>
              </a:ext>
            </a:extLst>
          </p:cNvPr>
          <p:cNvGrpSpPr/>
          <p:nvPr/>
        </p:nvGrpSpPr>
        <p:grpSpPr>
          <a:xfrm>
            <a:off x="1510228" y="650674"/>
            <a:ext cx="439053" cy="487117"/>
            <a:chOff x="8019016" y="1712556"/>
            <a:chExt cx="1958400" cy="2609279"/>
          </a:xfrm>
        </p:grpSpPr>
        <p:sp>
          <p:nvSpPr>
            <p:cNvPr id="141" name="Freeform 293">
              <a:extLst>
                <a:ext uri="{FF2B5EF4-FFF2-40B4-BE49-F238E27FC236}">
                  <a16:creationId xmlns:a16="http://schemas.microsoft.com/office/drawing/2014/main" id="{902FFBE5-D825-CD8C-44CD-66D020DE2EC8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2" name="Freeform 294">
              <a:extLst>
                <a:ext uri="{FF2B5EF4-FFF2-40B4-BE49-F238E27FC236}">
                  <a16:creationId xmlns:a16="http://schemas.microsoft.com/office/drawing/2014/main" id="{1A055F42-81F2-1B21-757A-F54E354C1B57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3" name="Freeform 295">
              <a:extLst>
                <a:ext uri="{FF2B5EF4-FFF2-40B4-BE49-F238E27FC236}">
                  <a16:creationId xmlns:a16="http://schemas.microsoft.com/office/drawing/2014/main" id="{C778E309-A92F-46FA-6A7F-12E1669BA5A7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4" name="Freeform 296">
              <a:extLst>
                <a:ext uri="{FF2B5EF4-FFF2-40B4-BE49-F238E27FC236}">
                  <a16:creationId xmlns:a16="http://schemas.microsoft.com/office/drawing/2014/main" id="{921ADD63-D8A1-576E-26FA-F6C335147137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5" name="Freeform 293">
              <a:extLst>
                <a:ext uri="{FF2B5EF4-FFF2-40B4-BE49-F238E27FC236}">
                  <a16:creationId xmlns:a16="http://schemas.microsoft.com/office/drawing/2014/main" id="{9931E57D-CCAB-1D08-FB29-BB35A5104A03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6" name="Freeform 294">
              <a:extLst>
                <a:ext uri="{FF2B5EF4-FFF2-40B4-BE49-F238E27FC236}">
                  <a16:creationId xmlns:a16="http://schemas.microsoft.com/office/drawing/2014/main" id="{D25A350F-EEF9-3B4C-FE86-9F7D5BD3E1B7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7" name="Freeform 295">
              <a:extLst>
                <a:ext uri="{FF2B5EF4-FFF2-40B4-BE49-F238E27FC236}">
                  <a16:creationId xmlns:a16="http://schemas.microsoft.com/office/drawing/2014/main" id="{CE5AC38D-E63C-9428-5DB6-84FA6C3E1A60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8" name="Freeform 296">
              <a:extLst>
                <a:ext uri="{FF2B5EF4-FFF2-40B4-BE49-F238E27FC236}">
                  <a16:creationId xmlns:a16="http://schemas.microsoft.com/office/drawing/2014/main" id="{29A1877C-D5CF-02EE-6966-81F1D55E4863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49" name="Graphic 2">
              <a:extLst>
                <a:ext uri="{FF2B5EF4-FFF2-40B4-BE49-F238E27FC236}">
                  <a16:creationId xmlns:a16="http://schemas.microsoft.com/office/drawing/2014/main" id="{D745DA37-D2D2-99C9-87CC-FF990158BBD0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50" name="Freeform 293">
                <a:extLst>
                  <a:ext uri="{FF2B5EF4-FFF2-40B4-BE49-F238E27FC236}">
                    <a16:creationId xmlns:a16="http://schemas.microsoft.com/office/drawing/2014/main" id="{6D9C1801-5C76-8FE5-B1AD-D885337B35CB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51" name="Freeform 294">
                <a:extLst>
                  <a:ext uri="{FF2B5EF4-FFF2-40B4-BE49-F238E27FC236}">
                    <a16:creationId xmlns:a16="http://schemas.microsoft.com/office/drawing/2014/main" id="{73548161-8C7C-09F7-9404-C753C5B49D83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52" name="Freeform 295">
                <a:extLst>
                  <a:ext uri="{FF2B5EF4-FFF2-40B4-BE49-F238E27FC236}">
                    <a16:creationId xmlns:a16="http://schemas.microsoft.com/office/drawing/2014/main" id="{AE22FEFF-F30D-5475-1BD5-4BFA429B61F1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53" name="Freeform 296">
                <a:extLst>
                  <a:ext uri="{FF2B5EF4-FFF2-40B4-BE49-F238E27FC236}">
                    <a16:creationId xmlns:a16="http://schemas.microsoft.com/office/drawing/2014/main" id="{459D1C4A-0C87-8D73-EAF6-3619B69B86D6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69E3B52E-F163-667C-BC54-BC3281D66ECF}"/>
              </a:ext>
            </a:extLst>
          </p:cNvPr>
          <p:cNvGrpSpPr/>
          <p:nvPr/>
        </p:nvGrpSpPr>
        <p:grpSpPr>
          <a:xfrm>
            <a:off x="5232797" y="688780"/>
            <a:ext cx="439053" cy="487117"/>
            <a:chOff x="8019016" y="1712556"/>
            <a:chExt cx="1958400" cy="2609279"/>
          </a:xfrm>
        </p:grpSpPr>
        <p:sp>
          <p:nvSpPr>
            <p:cNvPr id="169" name="Freeform 293">
              <a:extLst>
                <a:ext uri="{FF2B5EF4-FFF2-40B4-BE49-F238E27FC236}">
                  <a16:creationId xmlns:a16="http://schemas.microsoft.com/office/drawing/2014/main" id="{A473AAE2-136F-6BDB-BA09-6BD54E2AD4CA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0" name="Freeform 294">
              <a:extLst>
                <a:ext uri="{FF2B5EF4-FFF2-40B4-BE49-F238E27FC236}">
                  <a16:creationId xmlns:a16="http://schemas.microsoft.com/office/drawing/2014/main" id="{EFC8F435-80C8-B0FD-00D4-B4A93C2254E8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1" name="Freeform 295">
              <a:extLst>
                <a:ext uri="{FF2B5EF4-FFF2-40B4-BE49-F238E27FC236}">
                  <a16:creationId xmlns:a16="http://schemas.microsoft.com/office/drawing/2014/main" id="{163282E4-7303-B579-798C-2D1FC9D8DAE4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2" name="Freeform 296">
              <a:extLst>
                <a:ext uri="{FF2B5EF4-FFF2-40B4-BE49-F238E27FC236}">
                  <a16:creationId xmlns:a16="http://schemas.microsoft.com/office/drawing/2014/main" id="{2A4BF7F1-1CF9-71EA-5574-C84A94D53AC5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3" name="Freeform 293">
              <a:extLst>
                <a:ext uri="{FF2B5EF4-FFF2-40B4-BE49-F238E27FC236}">
                  <a16:creationId xmlns:a16="http://schemas.microsoft.com/office/drawing/2014/main" id="{B2032112-544B-4A1F-AF47-BAE35E9713D7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4" name="Freeform 294">
              <a:extLst>
                <a:ext uri="{FF2B5EF4-FFF2-40B4-BE49-F238E27FC236}">
                  <a16:creationId xmlns:a16="http://schemas.microsoft.com/office/drawing/2014/main" id="{A3EE717A-F782-B884-718E-676AA13E7429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5" name="Freeform 295">
              <a:extLst>
                <a:ext uri="{FF2B5EF4-FFF2-40B4-BE49-F238E27FC236}">
                  <a16:creationId xmlns:a16="http://schemas.microsoft.com/office/drawing/2014/main" id="{88C6EF22-0F5C-B8E6-20D9-D8AEAF46C278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6" name="Freeform 296">
              <a:extLst>
                <a:ext uri="{FF2B5EF4-FFF2-40B4-BE49-F238E27FC236}">
                  <a16:creationId xmlns:a16="http://schemas.microsoft.com/office/drawing/2014/main" id="{3521D617-47DB-DC7C-900B-C24E5918DE51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77" name="Graphic 2">
              <a:extLst>
                <a:ext uri="{FF2B5EF4-FFF2-40B4-BE49-F238E27FC236}">
                  <a16:creationId xmlns:a16="http://schemas.microsoft.com/office/drawing/2014/main" id="{A1F362FD-8873-DBFB-9919-DB117F41C64B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78" name="Freeform 293">
                <a:extLst>
                  <a:ext uri="{FF2B5EF4-FFF2-40B4-BE49-F238E27FC236}">
                    <a16:creationId xmlns:a16="http://schemas.microsoft.com/office/drawing/2014/main" id="{62D067BF-FFC3-8495-D76B-4542719335E9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79" name="Freeform 294">
                <a:extLst>
                  <a:ext uri="{FF2B5EF4-FFF2-40B4-BE49-F238E27FC236}">
                    <a16:creationId xmlns:a16="http://schemas.microsoft.com/office/drawing/2014/main" id="{017685A0-1FB3-DC43-93AA-5E225A99EEF7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80" name="Freeform 295">
                <a:extLst>
                  <a:ext uri="{FF2B5EF4-FFF2-40B4-BE49-F238E27FC236}">
                    <a16:creationId xmlns:a16="http://schemas.microsoft.com/office/drawing/2014/main" id="{911A959D-D6C2-94A5-9082-035E535825A1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81" name="Freeform 296">
                <a:extLst>
                  <a:ext uri="{FF2B5EF4-FFF2-40B4-BE49-F238E27FC236}">
                    <a16:creationId xmlns:a16="http://schemas.microsoft.com/office/drawing/2014/main" id="{882AA710-B931-6E46-9131-C1FC2C59BB0F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2967B1DE-F326-4CF4-C765-DA2C743821A7}"/>
              </a:ext>
            </a:extLst>
          </p:cNvPr>
          <p:cNvGrpSpPr/>
          <p:nvPr/>
        </p:nvGrpSpPr>
        <p:grpSpPr>
          <a:xfrm>
            <a:off x="6422816" y="649066"/>
            <a:ext cx="439053" cy="487117"/>
            <a:chOff x="8019016" y="1712556"/>
            <a:chExt cx="1958400" cy="2609279"/>
          </a:xfrm>
        </p:grpSpPr>
        <p:sp>
          <p:nvSpPr>
            <p:cNvPr id="183" name="Freeform 293">
              <a:extLst>
                <a:ext uri="{FF2B5EF4-FFF2-40B4-BE49-F238E27FC236}">
                  <a16:creationId xmlns:a16="http://schemas.microsoft.com/office/drawing/2014/main" id="{87EE30EE-94CA-A798-55BB-D1A07B6796E7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4" name="Freeform 294">
              <a:extLst>
                <a:ext uri="{FF2B5EF4-FFF2-40B4-BE49-F238E27FC236}">
                  <a16:creationId xmlns:a16="http://schemas.microsoft.com/office/drawing/2014/main" id="{D0B3D762-8860-5D3D-C746-5C03FBFFF0C2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5" name="Freeform 295">
              <a:extLst>
                <a:ext uri="{FF2B5EF4-FFF2-40B4-BE49-F238E27FC236}">
                  <a16:creationId xmlns:a16="http://schemas.microsoft.com/office/drawing/2014/main" id="{421D5BB6-BDDC-2144-1671-1E73C6284B24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6" name="Freeform 296">
              <a:extLst>
                <a:ext uri="{FF2B5EF4-FFF2-40B4-BE49-F238E27FC236}">
                  <a16:creationId xmlns:a16="http://schemas.microsoft.com/office/drawing/2014/main" id="{EDCDAC16-F221-04E2-32DF-9ED9AE555D82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7" name="Freeform 293">
              <a:extLst>
                <a:ext uri="{FF2B5EF4-FFF2-40B4-BE49-F238E27FC236}">
                  <a16:creationId xmlns:a16="http://schemas.microsoft.com/office/drawing/2014/main" id="{F8D4FC3C-8BD7-D60A-9B37-B721FB6E13A8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8" name="Freeform 294">
              <a:extLst>
                <a:ext uri="{FF2B5EF4-FFF2-40B4-BE49-F238E27FC236}">
                  <a16:creationId xmlns:a16="http://schemas.microsoft.com/office/drawing/2014/main" id="{E7AB8D94-87D0-FF54-E45D-A57E012A962F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9" name="Freeform 295">
              <a:extLst>
                <a:ext uri="{FF2B5EF4-FFF2-40B4-BE49-F238E27FC236}">
                  <a16:creationId xmlns:a16="http://schemas.microsoft.com/office/drawing/2014/main" id="{3CEF3F01-C5F6-2084-E2F8-63AB4B0D63BD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0" name="Freeform 296">
              <a:extLst>
                <a:ext uri="{FF2B5EF4-FFF2-40B4-BE49-F238E27FC236}">
                  <a16:creationId xmlns:a16="http://schemas.microsoft.com/office/drawing/2014/main" id="{B510252F-4082-AEB4-4353-08E1388293E2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91" name="Graphic 2">
              <a:extLst>
                <a:ext uri="{FF2B5EF4-FFF2-40B4-BE49-F238E27FC236}">
                  <a16:creationId xmlns:a16="http://schemas.microsoft.com/office/drawing/2014/main" id="{9F7F98CF-62C9-2F21-F29E-CED6EDC7461D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92" name="Freeform 293">
                <a:extLst>
                  <a:ext uri="{FF2B5EF4-FFF2-40B4-BE49-F238E27FC236}">
                    <a16:creationId xmlns:a16="http://schemas.microsoft.com/office/drawing/2014/main" id="{A2B12D44-048A-3F1A-086C-6C3EC9C16EC5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93" name="Freeform 294">
                <a:extLst>
                  <a:ext uri="{FF2B5EF4-FFF2-40B4-BE49-F238E27FC236}">
                    <a16:creationId xmlns:a16="http://schemas.microsoft.com/office/drawing/2014/main" id="{875EDF21-C279-4877-4DFB-C7C9CF01E80F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94" name="Freeform 295">
                <a:extLst>
                  <a:ext uri="{FF2B5EF4-FFF2-40B4-BE49-F238E27FC236}">
                    <a16:creationId xmlns:a16="http://schemas.microsoft.com/office/drawing/2014/main" id="{9F2C4FF6-D3FB-FE84-3622-4F9FE8C9F1EC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95" name="Freeform 296">
                <a:extLst>
                  <a:ext uri="{FF2B5EF4-FFF2-40B4-BE49-F238E27FC236}">
                    <a16:creationId xmlns:a16="http://schemas.microsoft.com/office/drawing/2014/main" id="{15ABE4F1-FA17-BF04-9CC2-B9FED758CC07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FF5C5BB0-9489-DCB2-3534-B7B7FE447835}"/>
              </a:ext>
            </a:extLst>
          </p:cNvPr>
          <p:cNvGrpSpPr/>
          <p:nvPr/>
        </p:nvGrpSpPr>
        <p:grpSpPr>
          <a:xfrm>
            <a:off x="5833849" y="669863"/>
            <a:ext cx="439053" cy="487117"/>
            <a:chOff x="8019016" y="1712556"/>
            <a:chExt cx="1958400" cy="2609279"/>
          </a:xfrm>
        </p:grpSpPr>
        <p:sp>
          <p:nvSpPr>
            <p:cNvPr id="197" name="Freeform 293">
              <a:extLst>
                <a:ext uri="{FF2B5EF4-FFF2-40B4-BE49-F238E27FC236}">
                  <a16:creationId xmlns:a16="http://schemas.microsoft.com/office/drawing/2014/main" id="{A7A6CB2B-D836-11D4-CFD9-323DCBC2FEF2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8" name="Freeform 294">
              <a:extLst>
                <a:ext uri="{FF2B5EF4-FFF2-40B4-BE49-F238E27FC236}">
                  <a16:creationId xmlns:a16="http://schemas.microsoft.com/office/drawing/2014/main" id="{4659E3C8-7433-5D3C-947D-FAA583288660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9" name="Freeform 295">
              <a:extLst>
                <a:ext uri="{FF2B5EF4-FFF2-40B4-BE49-F238E27FC236}">
                  <a16:creationId xmlns:a16="http://schemas.microsoft.com/office/drawing/2014/main" id="{C0361B31-3DB3-350D-57EE-8E4499D556A9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0" name="Freeform 296">
              <a:extLst>
                <a:ext uri="{FF2B5EF4-FFF2-40B4-BE49-F238E27FC236}">
                  <a16:creationId xmlns:a16="http://schemas.microsoft.com/office/drawing/2014/main" id="{E9116248-5CD4-C4A3-FDDD-A42E15FCA843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1" name="Freeform 293">
              <a:extLst>
                <a:ext uri="{FF2B5EF4-FFF2-40B4-BE49-F238E27FC236}">
                  <a16:creationId xmlns:a16="http://schemas.microsoft.com/office/drawing/2014/main" id="{D6489B5D-0136-54A7-6F4D-ECC6BB2C3D08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2" name="Freeform 294">
              <a:extLst>
                <a:ext uri="{FF2B5EF4-FFF2-40B4-BE49-F238E27FC236}">
                  <a16:creationId xmlns:a16="http://schemas.microsoft.com/office/drawing/2014/main" id="{29004E2B-C5C7-B397-DD96-8441F64621B9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3" name="Freeform 295">
              <a:extLst>
                <a:ext uri="{FF2B5EF4-FFF2-40B4-BE49-F238E27FC236}">
                  <a16:creationId xmlns:a16="http://schemas.microsoft.com/office/drawing/2014/main" id="{90156C73-27D2-4DFD-316F-B43CE152EE59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4" name="Freeform 296">
              <a:extLst>
                <a:ext uri="{FF2B5EF4-FFF2-40B4-BE49-F238E27FC236}">
                  <a16:creationId xmlns:a16="http://schemas.microsoft.com/office/drawing/2014/main" id="{CED3C988-6773-F582-8A3D-8B9205C8220D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05" name="Graphic 2">
              <a:extLst>
                <a:ext uri="{FF2B5EF4-FFF2-40B4-BE49-F238E27FC236}">
                  <a16:creationId xmlns:a16="http://schemas.microsoft.com/office/drawing/2014/main" id="{D24C9BF8-2AAD-39FA-B4A8-2F6F40465BF5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206" name="Freeform 293">
                <a:extLst>
                  <a:ext uri="{FF2B5EF4-FFF2-40B4-BE49-F238E27FC236}">
                    <a16:creationId xmlns:a16="http://schemas.microsoft.com/office/drawing/2014/main" id="{B9877A10-6055-CE01-C70C-832F3D31343C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07" name="Freeform 294">
                <a:extLst>
                  <a:ext uri="{FF2B5EF4-FFF2-40B4-BE49-F238E27FC236}">
                    <a16:creationId xmlns:a16="http://schemas.microsoft.com/office/drawing/2014/main" id="{19814A56-806C-D299-10A9-16B4DBB0AB23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08" name="Freeform 295">
                <a:extLst>
                  <a:ext uri="{FF2B5EF4-FFF2-40B4-BE49-F238E27FC236}">
                    <a16:creationId xmlns:a16="http://schemas.microsoft.com/office/drawing/2014/main" id="{CCABB1B8-FB56-FE27-464A-8D679E5A1CEE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09" name="Freeform 296">
                <a:extLst>
                  <a:ext uri="{FF2B5EF4-FFF2-40B4-BE49-F238E27FC236}">
                    <a16:creationId xmlns:a16="http://schemas.microsoft.com/office/drawing/2014/main" id="{358ABBEE-8AD2-7CB3-E561-50EEA81683FB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8453332B-AB30-D1D0-E97B-77E29DEABEDD}"/>
              </a:ext>
            </a:extLst>
          </p:cNvPr>
          <p:cNvSpPr txBox="1"/>
          <p:nvPr/>
        </p:nvSpPr>
        <p:spPr>
          <a:xfrm>
            <a:off x="861471" y="161841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OLTP </a:t>
            </a:r>
            <a:r>
              <a:rPr lang="en-US" dirty="0" err="1"/>
              <a:t>Shardman</a:t>
            </a:r>
            <a:endParaRPr lang="ru-RU" dirty="0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5446228B-58E5-F047-1503-FD06032E5B69}"/>
              </a:ext>
            </a:extLst>
          </p:cNvPr>
          <p:cNvSpPr txBox="1"/>
          <p:nvPr/>
        </p:nvSpPr>
        <p:spPr>
          <a:xfrm>
            <a:off x="5207019" y="173370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OLAP  </a:t>
            </a:r>
            <a:r>
              <a:rPr lang="en-US" dirty="0" err="1"/>
              <a:t>Shardman</a:t>
            </a:r>
            <a:endParaRPr lang="ru-RU" dirty="0"/>
          </a:p>
        </p:txBody>
      </p:sp>
      <p:pic>
        <p:nvPicPr>
          <p:cNvPr id="299" name="Рисунок 298">
            <a:extLst>
              <a:ext uri="{FF2B5EF4-FFF2-40B4-BE49-F238E27FC236}">
                <a16:creationId xmlns:a16="http://schemas.microsoft.com/office/drawing/2014/main" id="{C4197EB8-77C2-9521-610C-A9A1FFABE9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38031" y="4603682"/>
            <a:ext cx="1087735" cy="1125311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BFDE6A1-DA63-398E-7472-933E1986BDA3}"/>
              </a:ext>
            </a:extLst>
          </p:cNvPr>
          <p:cNvCxnSpPr>
            <a:stCxn id="15" idx="0"/>
          </p:cNvCxnSpPr>
          <p:nvPr/>
        </p:nvCxnSpPr>
        <p:spPr>
          <a:xfrm flipV="1">
            <a:off x="4803254" y="1267478"/>
            <a:ext cx="909476" cy="13624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A5C3EB22-7C12-8990-2F9B-821ACD7A2E0C}"/>
              </a:ext>
            </a:extLst>
          </p:cNvPr>
          <p:cNvCxnSpPr/>
          <p:nvPr/>
        </p:nvCxnSpPr>
        <p:spPr>
          <a:xfrm flipH="1" flipV="1">
            <a:off x="6437014" y="1267478"/>
            <a:ext cx="1182389" cy="17512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E6D52C-88C9-FC3D-63C3-6696D845A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2936" y="3286143"/>
            <a:ext cx="1143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95" grpId="0" animBg="1"/>
      <p:bldP spid="98" grpId="0"/>
      <p:bldP spid="101" grpId="0"/>
      <p:bldP spid="102" grpId="0"/>
      <p:bldP spid="103" grpId="0"/>
      <p:bldP spid="105" grpId="0"/>
      <p:bldP spid="108" grpId="0"/>
      <p:bldP spid="109" grpId="0"/>
      <p:bldP spid="295" grpId="0"/>
      <p:bldP spid="2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C22B-F998-6563-C1B6-B308C518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id="{47AFE031-6F9E-22C3-2DB6-C4075602AD25}"/>
              </a:ext>
            </a:extLst>
          </p:cNvPr>
          <p:cNvSpPr/>
          <p:nvPr/>
        </p:nvSpPr>
        <p:spPr>
          <a:xfrm>
            <a:off x="5051837" y="931986"/>
            <a:ext cx="1973656" cy="724776"/>
          </a:xfrm>
          <a:prstGeom prst="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7000"/>
                    <a:lumOff val="93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1B8D41F-015C-D216-9D6D-BD6E8BB878DE}"/>
              </a:ext>
            </a:extLst>
          </p:cNvPr>
          <p:cNvSpPr/>
          <p:nvPr/>
        </p:nvSpPr>
        <p:spPr>
          <a:xfrm>
            <a:off x="5712730" y="3455245"/>
            <a:ext cx="2516863" cy="1269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FD89FE9-62A7-8309-E83D-B65DEA464C42}"/>
              </a:ext>
            </a:extLst>
          </p:cNvPr>
          <p:cNvGrpSpPr/>
          <p:nvPr/>
        </p:nvGrpSpPr>
        <p:grpSpPr>
          <a:xfrm>
            <a:off x="4236624" y="3019180"/>
            <a:ext cx="1133221" cy="1802069"/>
            <a:chOff x="9234515" y="760766"/>
            <a:chExt cx="1133221" cy="180206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0D16CE9-9623-9704-DB6C-2C30929B979F}"/>
                </a:ext>
              </a:extLst>
            </p:cNvPr>
            <p:cNvGrpSpPr/>
            <p:nvPr/>
          </p:nvGrpSpPr>
          <p:grpSpPr>
            <a:xfrm>
              <a:off x="9322463" y="760766"/>
              <a:ext cx="957364" cy="1053610"/>
              <a:chOff x="8019016" y="1712556"/>
              <a:chExt cx="1958400" cy="2609279"/>
            </a:xfrm>
          </p:grpSpPr>
          <p:sp>
            <p:nvSpPr>
              <p:cNvPr id="4" name="Freeform 293">
                <a:extLst>
                  <a:ext uri="{FF2B5EF4-FFF2-40B4-BE49-F238E27FC236}">
                    <a16:creationId xmlns:a16="http://schemas.microsoft.com/office/drawing/2014/main" id="{5E8550E0-6D0B-5EA9-2C55-1D79969653EB}"/>
                  </a:ext>
                </a:extLst>
              </p:cNvPr>
              <p:cNvSpPr/>
              <p:nvPr/>
            </p:nvSpPr>
            <p:spPr>
              <a:xfrm>
                <a:off x="8019016" y="3467115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294">
                <a:extLst>
                  <a:ext uri="{FF2B5EF4-FFF2-40B4-BE49-F238E27FC236}">
                    <a16:creationId xmlns:a16="http://schemas.microsoft.com/office/drawing/2014/main" id="{310E2F92-10AB-2C5A-49F4-C5F85F26679E}"/>
                  </a:ext>
                </a:extLst>
              </p:cNvPr>
              <p:cNvSpPr/>
              <p:nvPr/>
            </p:nvSpPr>
            <p:spPr>
              <a:xfrm>
                <a:off x="8019016" y="3061849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295">
                <a:extLst>
                  <a:ext uri="{FF2B5EF4-FFF2-40B4-BE49-F238E27FC236}">
                    <a16:creationId xmlns:a16="http://schemas.microsoft.com/office/drawing/2014/main" id="{4CF6B14D-F676-9F6C-1C52-5375B7EACDE6}"/>
                  </a:ext>
                </a:extLst>
              </p:cNvPr>
              <p:cNvSpPr/>
              <p:nvPr/>
            </p:nvSpPr>
            <p:spPr>
              <a:xfrm>
                <a:off x="8019016" y="3061835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296">
                <a:extLst>
                  <a:ext uri="{FF2B5EF4-FFF2-40B4-BE49-F238E27FC236}">
                    <a16:creationId xmlns:a16="http://schemas.microsoft.com/office/drawing/2014/main" id="{6E5BAB3D-439B-9ED1-6477-090249AF43A8}"/>
                  </a:ext>
                </a:extLst>
              </p:cNvPr>
              <p:cNvSpPr/>
              <p:nvPr/>
            </p:nvSpPr>
            <p:spPr>
              <a:xfrm>
                <a:off x="8109974" y="3175190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0BAFF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" name="Freeform 293">
                <a:extLst>
                  <a:ext uri="{FF2B5EF4-FFF2-40B4-BE49-F238E27FC236}">
                    <a16:creationId xmlns:a16="http://schemas.microsoft.com/office/drawing/2014/main" id="{161B24E2-E78B-C051-06E6-189108A54D08}"/>
                  </a:ext>
                </a:extLst>
              </p:cNvPr>
              <p:cNvSpPr/>
              <p:nvPr/>
            </p:nvSpPr>
            <p:spPr>
              <a:xfrm>
                <a:off x="8019016" y="2792476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" name="Freeform 294">
                <a:extLst>
                  <a:ext uri="{FF2B5EF4-FFF2-40B4-BE49-F238E27FC236}">
                    <a16:creationId xmlns:a16="http://schemas.microsoft.com/office/drawing/2014/main" id="{5F3D9462-B5DB-51D2-E64B-2B522981B559}"/>
                  </a:ext>
                </a:extLst>
              </p:cNvPr>
              <p:cNvSpPr/>
              <p:nvPr/>
            </p:nvSpPr>
            <p:spPr>
              <a:xfrm>
                <a:off x="8019016" y="2387210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0" name="Freeform 295">
                <a:extLst>
                  <a:ext uri="{FF2B5EF4-FFF2-40B4-BE49-F238E27FC236}">
                    <a16:creationId xmlns:a16="http://schemas.microsoft.com/office/drawing/2014/main" id="{94702396-D55E-E287-8191-ADF97C8CFBC7}"/>
                  </a:ext>
                </a:extLst>
              </p:cNvPr>
              <p:cNvSpPr/>
              <p:nvPr/>
            </p:nvSpPr>
            <p:spPr>
              <a:xfrm>
                <a:off x="8019016" y="2387196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1" name="Freeform 296">
                <a:extLst>
                  <a:ext uri="{FF2B5EF4-FFF2-40B4-BE49-F238E27FC236}">
                    <a16:creationId xmlns:a16="http://schemas.microsoft.com/office/drawing/2014/main" id="{3FCF3FA4-21A4-71D2-3581-5BFE27D39C71}"/>
                  </a:ext>
                </a:extLst>
              </p:cNvPr>
              <p:cNvSpPr/>
              <p:nvPr/>
            </p:nvSpPr>
            <p:spPr>
              <a:xfrm>
                <a:off x="8109974" y="2500551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1B0F1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1F618033-F6CD-8482-891D-77988E58486F}"/>
                  </a:ext>
                </a:extLst>
              </p:cNvPr>
              <p:cNvGrpSpPr/>
              <p:nvPr/>
            </p:nvGrpSpPr>
            <p:grpSpPr>
              <a:xfrm>
                <a:off x="8019016" y="1712556"/>
                <a:ext cx="1958400" cy="1260000"/>
                <a:chOff x="10822775" y="6053702"/>
                <a:chExt cx="1930075" cy="543748"/>
              </a:xfrm>
              <a:effectLst>
                <a:outerShdw blurRad="63500" dist="38100" dir="2700000" algn="t" rotWithShape="0">
                  <a:schemeClr val="bg2">
                    <a:lumMod val="25000"/>
                    <a:alpha val="15000"/>
                  </a:schemeClr>
                </a:outerShdw>
              </a:effectLst>
            </p:grpSpPr>
            <p:sp>
              <p:nvSpPr>
                <p:cNvPr id="13" name="Freeform 293">
                  <a:extLst>
                    <a:ext uri="{FF2B5EF4-FFF2-40B4-BE49-F238E27FC236}">
                      <a16:creationId xmlns:a16="http://schemas.microsoft.com/office/drawing/2014/main" id="{AA71EE9F-3EA7-7FFD-A09C-C93452D0B1E0}"/>
                    </a:ext>
                  </a:extLst>
                </p:cNvPr>
                <p:cNvSpPr/>
                <p:nvPr/>
              </p:nvSpPr>
              <p:spPr>
                <a:xfrm>
                  <a:off x="10822775" y="6228599"/>
                  <a:ext cx="1930036" cy="368851"/>
                </a:xfrm>
                <a:custGeom>
                  <a:avLst/>
                  <a:gdLst>
                    <a:gd name="connsiteX0" fmla="*/ 1930037 w 1930036"/>
                    <a:gd name="connsiteY0" fmla="*/ 184419 h 368851"/>
                    <a:gd name="connsiteX1" fmla="*/ 965038 w 1930036"/>
                    <a:gd name="connsiteY1" fmla="*/ 368852 h 368851"/>
                    <a:gd name="connsiteX2" fmla="*/ 0 w 1930036"/>
                    <a:gd name="connsiteY2" fmla="*/ 184419 h 368851"/>
                    <a:gd name="connsiteX3" fmla="*/ 0 w 1930036"/>
                    <a:gd name="connsiteY3" fmla="*/ 9535 h 368851"/>
                    <a:gd name="connsiteX4" fmla="*/ 1930037 w 1930036"/>
                    <a:gd name="connsiteY4" fmla="*/ 0 h 368851"/>
                    <a:gd name="connsiteX5" fmla="*/ 1930037 w 1930036"/>
                    <a:gd name="connsiteY5" fmla="*/ 184419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036" h="368851">
                      <a:moveTo>
                        <a:pt x="1930037" y="184419"/>
                      </a:moveTo>
                      <a:cubicBezTo>
                        <a:pt x="1930037" y="286272"/>
                        <a:pt x="1498019" y="368852"/>
                        <a:pt x="965038" y="368852"/>
                      </a:cubicBezTo>
                      <a:cubicBezTo>
                        <a:pt x="432069" y="368852"/>
                        <a:pt x="0" y="286272"/>
                        <a:pt x="0" y="184419"/>
                      </a:cubicBezTo>
                      <a:lnTo>
                        <a:pt x="0" y="9535"/>
                      </a:lnTo>
                      <a:lnTo>
                        <a:pt x="1930037" y="0"/>
                      </a:lnTo>
                      <a:lnTo>
                        <a:pt x="1930037" y="18441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4" name="Freeform 294">
                  <a:extLst>
                    <a:ext uri="{FF2B5EF4-FFF2-40B4-BE49-F238E27FC236}">
                      <a16:creationId xmlns:a16="http://schemas.microsoft.com/office/drawing/2014/main" id="{374EB776-5805-E656-BF09-08A0F90CC951}"/>
                    </a:ext>
                  </a:extLst>
                </p:cNvPr>
                <p:cNvSpPr/>
                <p:nvPr/>
              </p:nvSpPr>
              <p:spPr>
                <a:xfrm>
                  <a:off x="10822775" y="6053708"/>
                  <a:ext cx="1930075" cy="368851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295">
                  <a:extLst>
                    <a:ext uri="{FF2B5EF4-FFF2-40B4-BE49-F238E27FC236}">
                      <a16:creationId xmlns:a16="http://schemas.microsoft.com/office/drawing/2014/main" id="{844A5127-2BB1-3202-7D8C-53B6C6181ACF}"/>
                    </a:ext>
                  </a:extLst>
                </p:cNvPr>
                <p:cNvSpPr/>
                <p:nvPr/>
              </p:nvSpPr>
              <p:spPr>
                <a:xfrm>
                  <a:off x="10822775" y="6053702"/>
                  <a:ext cx="1149482" cy="365639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296">
                  <a:extLst>
                    <a:ext uri="{FF2B5EF4-FFF2-40B4-BE49-F238E27FC236}">
                      <a16:creationId xmlns:a16="http://schemas.microsoft.com/office/drawing/2014/main" id="{9894FC2E-FE66-E11B-E7D0-FC27837D15D9}"/>
                    </a:ext>
                  </a:extLst>
                </p:cNvPr>
                <p:cNvSpPr/>
                <p:nvPr/>
              </p:nvSpPr>
              <p:spPr>
                <a:xfrm>
                  <a:off x="10912417" y="6102620"/>
                  <a:ext cx="1750790" cy="271031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0CFC30E-7C06-4CC9-4CAD-BF64476A5A8E}"/>
                </a:ext>
              </a:extLst>
            </p:cNvPr>
            <p:cNvGrpSpPr/>
            <p:nvPr/>
          </p:nvGrpSpPr>
          <p:grpSpPr>
            <a:xfrm>
              <a:off x="9234515" y="1884742"/>
              <a:ext cx="1133221" cy="678093"/>
              <a:chOff x="623846" y="1458190"/>
              <a:chExt cx="2400899" cy="1969452"/>
            </a:xfrm>
          </p:grpSpPr>
          <p:sp>
            <p:nvSpPr>
              <p:cNvPr id="18" name="Freeform 293">
                <a:extLst>
                  <a:ext uri="{FF2B5EF4-FFF2-40B4-BE49-F238E27FC236}">
                    <a16:creationId xmlns:a16="http://schemas.microsoft.com/office/drawing/2014/main" id="{B7C46BCE-8C4F-FB89-6B71-1A9E5779272D}"/>
                  </a:ext>
                </a:extLst>
              </p:cNvPr>
              <p:cNvSpPr/>
              <p:nvPr/>
            </p:nvSpPr>
            <p:spPr>
              <a:xfrm>
                <a:off x="623846" y="2215410"/>
                <a:ext cx="2400808" cy="1212232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OLAP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Ext</a:t>
                </a:r>
                <a:endParaRPr lang="x-none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431C376C-8DEA-A019-4223-01C1A4E59BA4}"/>
                  </a:ext>
                </a:extLst>
              </p:cNvPr>
              <p:cNvGrpSpPr/>
              <p:nvPr/>
            </p:nvGrpSpPr>
            <p:grpSpPr>
              <a:xfrm>
                <a:off x="623888" y="1458190"/>
                <a:ext cx="2400857" cy="951054"/>
                <a:chOff x="623888" y="1458190"/>
                <a:chExt cx="2400857" cy="1047842"/>
              </a:xfrm>
            </p:grpSpPr>
            <p:sp>
              <p:nvSpPr>
                <p:cNvPr id="20" name="Freeform 294">
                  <a:extLst>
                    <a:ext uri="{FF2B5EF4-FFF2-40B4-BE49-F238E27FC236}">
                      <a16:creationId xmlns:a16="http://schemas.microsoft.com/office/drawing/2014/main" id="{E6EF2C4A-BA30-491F-B213-EB7A1B35DA38}"/>
                    </a:ext>
                  </a:extLst>
                </p:cNvPr>
                <p:cNvSpPr/>
                <p:nvPr/>
              </p:nvSpPr>
              <p:spPr>
                <a:xfrm>
                  <a:off x="623888" y="1458207"/>
                  <a:ext cx="2400857" cy="1047825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95">
                  <a:extLst>
                    <a:ext uri="{FF2B5EF4-FFF2-40B4-BE49-F238E27FC236}">
                      <a16:creationId xmlns:a16="http://schemas.microsoft.com/office/drawing/2014/main" id="{1498315E-688B-7338-F1B3-DC1FFABDCB0B}"/>
                    </a:ext>
                  </a:extLst>
                </p:cNvPr>
                <p:cNvSpPr/>
                <p:nvPr/>
              </p:nvSpPr>
              <p:spPr>
                <a:xfrm>
                  <a:off x="623888" y="1458190"/>
                  <a:ext cx="1429863" cy="1038700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96">
                  <a:extLst>
                    <a:ext uri="{FF2B5EF4-FFF2-40B4-BE49-F238E27FC236}">
                      <a16:creationId xmlns:a16="http://schemas.microsoft.com/office/drawing/2014/main" id="{12E069C1-BE1D-65BD-C6FF-0D1BF0F0669C}"/>
                    </a:ext>
                  </a:extLst>
                </p:cNvPr>
                <p:cNvSpPr/>
                <p:nvPr/>
              </p:nvSpPr>
              <p:spPr>
                <a:xfrm>
                  <a:off x="735395" y="1597155"/>
                  <a:ext cx="2177841" cy="769940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dirty="0"/>
                </a:p>
              </p:txBody>
            </p:sp>
          </p:grpSp>
        </p:grp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DF685F0-A693-FC54-08FD-90A027D18ED7}"/>
              </a:ext>
            </a:extLst>
          </p:cNvPr>
          <p:cNvCxnSpPr>
            <a:cxnSpLocks/>
          </p:cNvCxnSpPr>
          <p:nvPr/>
        </p:nvCxnSpPr>
        <p:spPr>
          <a:xfrm>
            <a:off x="823865" y="4861679"/>
            <a:ext cx="10384325" cy="0"/>
          </a:xfrm>
          <a:prstGeom prst="line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90FDE0-C6BA-10EE-03F1-7A398836A046}"/>
              </a:ext>
            </a:extLst>
          </p:cNvPr>
          <p:cNvSpPr txBox="1"/>
          <p:nvPr/>
        </p:nvSpPr>
        <p:spPr>
          <a:xfrm>
            <a:off x="23725" y="4636583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OLTP</a:t>
            </a:r>
            <a:endParaRPr lang="ru-RU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C67913-C8F1-7813-4865-8F058CDB8C85}"/>
              </a:ext>
            </a:extLst>
          </p:cNvPr>
          <p:cNvSpPr txBox="1"/>
          <p:nvPr/>
        </p:nvSpPr>
        <p:spPr>
          <a:xfrm>
            <a:off x="11283264" y="467701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OLAP</a:t>
            </a:r>
            <a:endParaRPr lang="ru-RU" b="1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80C3F56-7861-767E-A7C2-C0D382429B47}"/>
              </a:ext>
            </a:extLst>
          </p:cNvPr>
          <p:cNvGrpSpPr/>
          <p:nvPr/>
        </p:nvGrpSpPr>
        <p:grpSpPr>
          <a:xfrm>
            <a:off x="748771" y="3019180"/>
            <a:ext cx="1026868" cy="1687518"/>
            <a:chOff x="7187017" y="267353"/>
            <a:chExt cx="1026868" cy="168751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C00F6B4-C4F1-364C-5A27-4B3AEA5A0BD1}"/>
                </a:ext>
              </a:extLst>
            </p:cNvPr>
            <p:cNvGrpSpPr/>
            <p:nvPr/>
          </p:nvGrpSpPr>
          <p:grpSpPr>
            <a:xfrm>
              <a:off x="7230521" y="901261"/>
              <a:ext cx="957364" cy="1053610"/>
              <a:chOff x="8019016" y="1712556"/>
              <a:chExt cx="1958400" cy="2609279"/>
            </a:xfrm>
          </p:grpSpPr>
          <p:sp>
            <p:nvSpPr>
              <p:cNvPr id="37" name="Freeform 293">
                <a:extLst>
                  <a:ext uri="{FF2B5EF4-FFF2-40B4-BE49-F238E27FC236}">
                    <a16:creationId xmlns:a16="http://schemas.microsoft.com/office/drawing/2014/main" id="{DB4E253E-52A2-249C-87D1-FB10324F6125}"/>
                  </a:ext>
                </a:extLst>
              </p:cNvPr>
              <p:cNvSpPr/>
              <p:nvPr/>
            </p:nvSpPr>
            <p:spPr>
              <a:xfrm>
                <a:off x="8019016" y="3467115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8" name="Freeform 294">
                <a:extLst>
                  <a:ext uri="{FF2B5EF4-FFF2-40B4-BE49-F238E27FC236}">
                    <a16:creationId xmlns:a16="http://schemas.microsoft.com/office/drawing/2014/main" id="{52C02DC3-BAE0-3BF5-D70B-78C9748A7441}"/>
                  </a:ext>
                </a:extLst>
              </p:cNvPr>
              <p:cNvSpPr/>
              <p:nvPr/>
            </p:nvSpPr>
            <p:spPr>
              <a:xfrm>
                <a:off x="8019016" y="3061849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295">
                <a:extLst>
                  <a:ext uri="{FF2B5EF4-FFF2-40B4-BE49-F238E27FC236}">
                    <a16:creationId xmlns:a16="http://schemas.microsoft.com/office/drawing/2014/main" id="{8379CBA7-03AA-BDCC-BA58-EA40DB2C2209}"/>
                  </a:ext>
                </a:extLst>
              </p:cNvPr>
              <p:cNvSpPr/>
              <p:nvPr/>
            </p:nvSpPr>
            <p:spPr>
              <a:xfrm>
                <a:off x="8019016" y="3061835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296">
                <a:extLst>
                  <a:ext uri="{FF2B5EF4-FFF2-40B4-BE49-F238E27FC236}">
                    <a16:creationId xmlns:a16="http://schemas.microsoft.com/office/drawing/2014/main" id="{19EF1A18-5F0C-43ED-09FB-E0D1EB65BB4D}"/>
                  </a:ext>
                </a:extLst>
              </p:cNvPr>
              <p:cNvSpPr/>
              <p:nvPr/>
            </p:nvSpPr>
            <p:spPr>
              <a:xfrm>
                <a:off x="8109974" y="3175190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0BAFF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293">
                <a:extLst>
                  <a:ext uri="{FF2B5EF4-FFF2-40B4-BE49-F238E27FC236}">
                    <a16:creationId xmlns:a16="http://schemas.microsoft.com/office/drawing/2014/main" id="{E37D9A6C-B73F-4A37-DCC0-4CA6AADCB812}"/>
                  </a:ext>
                </a:extLst>
              </p:cNvPr>
              <p:cNvSpPr/>
              <p:nvPr/>
            </p:nvSpPr>
            <p:spPr>
              <a:xfrm>
                <a:off x="8019016" y="2792476"/>
                <a:ext cx="1958360" cy="854720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294">
                <a:extLst>
                  <a:ext uri="{FF2B5EF4-FFF2-40B4-BE49-F238E27FC236}">
                    <a16:creationId xmlns:a16="http://schemas.microsoft.com/office/drawing/2014/main" id="{05D32872-4400-1B37-A865-C5087A19FDAD}"/>
                  </a:ext>
                </a:extLst>
              </p:cNvPr>
              <p:cNvSpPr/>
              <p:nvPr/>
            </p:nvSpPr>
            <p:spPr>
              <a:xfrm>
                <a:off x="8019016" y="2387210"/>
                <a:ext cx="1958400" cy="854720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rgbClr val="0692C9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295">
                <a:extLst>
                  <a:ext uri="{FF2B5EF4-FFF2-40B4-BE49-F238E27FC236}">
                    <a16:creationId xmlns:a16="http://schemas.microsoft.com/office/drawing/2014/main" id="{F8EA8EA4-1339-5303-4C0B-6E16181EF0BA}"/>
                  </a:ext>
                </a:extLst>
              </p:cNvPr>
              <p:cNvSpPr/>
              <p:nvPr/>
            </p:nvSpPr>
            <p:spPr>
              <a:xfrm>
                <a:off x="8019016" y="2387196"/>
                <a:ext cx="1166351" cy="847277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296">
                <a:extLst>
                  <a:ext uri="{FF2B5EF4-FFF2-40B4-BE49-F238E27FC236}">
                    <a16:creationId xmlns:a16="http://schemas.microsoft.com/office/drawing/2014/main" id="{5AA0E508-27B0-9B7E-DCF2-A37F173391FE}"/>
                  </a:ext>
                </a:extLst>
              </p:cNvPr>
              <p:cNvSpPr/>
              <p:nvPr/>
            </p:nvSpPr>
            <p:spPr>
              <a:xfrm>
                <a:off x="8109974" y="2500551"/>
                <a:ext cx="1776484" cy="628047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rgbClr val="01B0F1">
                  <a:alpha val="50000"/>
                </a:srgb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id="{0EB28914-AC81-3415-BC30-61FDE2CADF66}"/>
                  </a:ext>
                </a:extLst>
              </p:cNvPr>
              <p:cNvGrpSpPr/>
              <p:nvPr/>
            </p:nvGrpSpPr>
            <p:grpSpPr>
              <a:xfrm>
                <a:off x="8019016" y="1712556"/>
                <a:ext cx="1958400" cy="1260000"/>
                <a:chOff x="10822775" y="6053702"/>
                <a:chExt cx="1930075" cy="543748"/>
              </a:xfrm>
              <a:effectLst>
                <a:outerShdw blurRad="63500" dist="38100" dir="2700000" algn="t" rotWithShape="0">
                  <a:schemeClr val="bg2">
                    <a:lumMod val="25000"/>
                    <a:alpha val="15000"/>
                  </a:schemeClr>
                </a:outerShdw>
              </a:effectLst>
            </p:grpSpPr>
            <p:sp>
              <p:nvSpPr>
                <p:cNvPr id="46" name="Freeform 293">
                  <a:extLst>
                    <a:ext uri="{FF2B5EF4-FFF2-40B4-BE49-F238E27FC236}">
                      <a16:creationId xmlns:a16="http://schemas.microsoft.com/office/drawing/2014/main" id="{F3D5A292-13E4-2F4C-6024-5D157A28DF9F}"/>
                    </a:ext>
                  </a:extLst>
                </p:cNvPr>
                <p:cNvSpPr/>
                <p:nvPr/>
              </p:nvSpPr>
              <p:spPr>
                <a:xfrm>
                  <a:off x="10822775" y="6228599"/>
                  <a:ext cx="1930036" cy="368851"/>
                </a:xfrm>
                <a:custGeom>
                  <a:avLst/>
                  <a:gdLst>
                    <a:gd name="connsiteX0" fmla="*/ 1930037 w 1930036"/>
                    <a:gd name="connsiteY0" fmla="*/ 184419 h 368851"/>
                    <a:gd name="connsiteX1" fmla="*/ 965038 w 1930036"/>
                    <a:gd name="connsiteY1" fmla="*/ 368852 h 368851"/>
                    <a:gd name="connsiteX2" fmla="*/ 0 w 1930036"/>
                    <a:gd name="connsiteY2" fmla="*/ 184419 h 368851"/>
                    <a:gd name="connsiteX3" fmla="*/ 0 w 1930036"/>
                    <a:gd name="connsiteY3" fmla="*/ 9535 h 368851"/>
                    <a:gd name="connsiteX4" fmla="*/ 1930037 w 1930036"/>
                    <a:gd name="connsiteY4" fmla="*/ 0 h 368851"/>
                    <a:gd name="connsiteX5" fmla="*/ 1930037 w 1930036"/>
                    <a:gd name="connsiteY5" fmla="*/ 184419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036" h="368851">
                      <a:moveTo>
                        <a:pt x="1930037" y="184419"/>
                      </a:moveTo>
                      <a:cubicBezTo>
                        <a:pt x="1930037" y="286272"/>
                        <a:pt x="1498019" y="368852"/>
                        <a:pt x="965038" y="368852"/>
                      </a:cubicBezTo>
                      <a:cubicBezTo>
                        <a:pt x="432069" y="368852"/>
                        <a:pt x="0" y="286272"/>
                        <a:pt x="0" y="184419"/>
                      </a:cubicBezTo>
                      <a:lnTo>
                        <a:pt x="0" y="9535"/>
                      </a:lnTo>
                      <a:lnTo>
                        <a:pt x="1930037" y="0"/>
                      </a:lnTo>
                      <a:lnTo>
                        <a:pt x="1930037" y="18441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47" name="Freeform 294">
                  <a:extLst>
                    <a:ext uri="{FF2B5EF4-FFF2-40B4-BE49-F238E27FC236}">
                      <a16:creationId xmlns:a16="http://schemas.microsoft.com/office/drawing/2014/main" id="{9120A24F-B0E1-A922-8E71-BC67AE6C967E}"/>
                    </a:ext>
                  </a:extLst>
                </p:cNvPr>
                <p:cNvSpPr/>
                <p:nvPr/>
              </p:nvSpPr>
              <p:spPr>
                <a:xfrm>
                  <a:off x="10822775" y="6053708"/>
                  <a:ext cx="1930075" cy="368851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48" name="Freeform 295">
                  <a:extLst>
                    <a:ext uri="{FF2B5EF4-FFF2-40B4-BE49-F238E27FC236}">
                      <a16:creationId xmlns:a16="http://schemas.microsoft.com/office/drawing/2014/main" id="{F4D085BC-02CA-EFA6-9C80-1D40CB78B7A8}"/>
                    </a:ext>
                  </a:extLst>
                </p:cNvPr>
                <p:cNvSpPr/>
                <p:nvPr/>
              </p:nvSpPr>
              <p:spPr>
                <a:xfrm>
                  <a:off x="10822775" y="6053702"/>
                  <a:ext cx="1149482" cy="365639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49" name="Freeform 296">
                  <a:extLst>
                    <a:ext uri="{FF2B5EF4-FFF2-40B4-BE49-F238E27FC236}">
                      <a16:creationId xmlns:a16="http://schemas.microsoft.com/office/drawing/2014/main" id="{A6F78150-4E8D-4F86-EF66-9F1CC6BB9623}"/>
                    </a:ext>
                  </a:extLst>
                </p:cNvPr>
                <p:cNvSpPr/>
                <p:nvPr/>
              </p:nvSpPr>
              <p:spPr>
                <a:xfrm>
                  <a:off x="10912417" y="6102620"/>
                  <a:ext cx="1750790" cy="271031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E8FFC301-A5B7-03A9-7A7E-24435891BED2}"/>
                </a:ext>
              </a:extLst>
            </p:cNvPr>
            <p:cNvGrpSpPr/>
            <p:nvPr/>
          </p:nvGrpSpPr>
          <p:grpSpPr>
            <a:xfrm>
              <a:off x="7187017" y="267353"/>
              <a:ext cx="1026868" cy="614540"/>
              <a:chOff x="623840" y="1458190"/>
              <a:chExt cx="2463324" cy="1784869"/>
            </a:xfrm>
          </p:grpSpPr>
          <p:sp>
            <p:nvSpPr>
              <p:cNvPr id="32" name="Freeform 293">
                <a:extLst>
                  <a:ext uri="{FF2B5EF4-FFF2-40B4-BE49-F238E27FC236}">
                    <a16:creationId xmlns:a16="http://schemas.microsoft.com/office/drawing/2014/main" id="{D34C39F5-0164-A9EF-169A-17F88254ABA4}"/>
                  </a:ext>
                </a:extLst>
              </p:cNvPr>
              <p:cNvSpPr/>
              <p:nvPr/>
            </p:nvSpPr>
            <p:spPr>
              <a:xfrm>
                <a:off x="623886" y="1955034"/>
                <a:ext cx="2463278" cy="1288025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1600" dirty="0" err="1">
                    <a:solidFill>
                      <a:schemeClr val="bg1"/>
                    </a:solidFill>
                  </a:rPr>
                  <a:t>CacheDB</a:t>
                </a:r>
                <a:endParaRPr lang="x-none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A01667BC-AA5B-E091-3932-B1A8D909BE10}"/>
                  </a:ext>
                </a:extLst>
              </p:cNvPr>
              <p:cNvGrpSpPr/>
              <p:nvPr/>
            </p:nvGrpSpPr>
            <p:grpSpPr>
              <a:xfrm>
                <a:off x="623840" y="1458190"/>
                <a:ext cx="2400905" cy="951054"/>
                <a:chOff x="623840" y="1458190"/>
                <a:chExt cx="2400905" cy="1047842"/>
              </a:xfrm>
            </p:grpSpPr>
            <p:sp>
              <p:nvSpPr>
                <p:cNvPr id="34" name="Freeform 294">
                  <a:extLst>
                    <a:ext uri="{FF2B5EF4-FFF2-40B4-BE49-F238E27FC236}">
                      <a16:creationId xmlns:a16="http://schemas.microsoft.com/office/drawing/2014/main" id="{3362CE7E-0C45-B8B4-DFEC-2D83F23FFC3D}"/>
                    </a:ext>
                  </a:extLst>
                </p:cNvPr>
                <p:cNvSpPr/>
                <p:nvPr/>
              </p:nvSpPr>
              <p:spPr>
                <a:xfrm>
                  <a:off x="623888" y="1458207"/>
                  <a:ext cx="2400857" cy="1047825"/>
                </a:xfrm>
                <a:custGeom>
                  <a:avLst/>
                  <a:gdLst>
                    <a:gd name="connsiteX0" fmla="*/ 1930075 w 1930075"/>
                    <a:gd name="connsiteY0" fmla="*/ 184426 h 368851"/>
                    <a:gd name="connsiteX1" fmla="*/ 965037 w 1930075"/>
                    <a:gd name="connsiteY1" fmla="*/ 368852 h 368851"/>
                    <a:gd name="connsiteX2" fmla="*/ -1 w 1930075"/>
                    <a:gd name="connsiteY2" fmla="*/ 184426 h 368851"/>
                    <a:gd name="connsiteX3" fmla="*/ 965037 w 1930075"/>
                    <a:gd name="connsiteY3" fmla="*/ 0 h 368851"/>
                    <a:gd name="connsiteX4" fmla="*/ 1930075 w 1930075"/>
                    <a:gd name="connsiteY4" fmla="*/ 184426 h 3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75" h="368851">
                      <a:moveTo>
                        <a:pt x="1930075" y="184426"/>
                      </a:moveTo>
                      <a:cubicBezTo>
                        <a:pt x="1930075" y="286281"/>
                        <a:pt x="1498013" y="368852"/>
                        <a:pt x="965037" y="368852"/>
                      </a:cubicBezTo>
                      <a:cubicBezTo>
                        <a:pt x="432062" y="368852"/>
                        <a:pt x="-1" y="286281"/>
                        <a:pt x="-1" y="184426"/>
                      </a:cubicBezTo>
                      <a:cubicBezTo>
                        <a:pt x="-1" y="82570"/>
                        <a:pt x="432061" y="0"/>
                        <a:pt x="965037" y="0"/>
                      </a:cubicBezTo>
                      <a:cubicBezTo>
                        <a:pt x="1498012" y="0"/>
                        <a:pt x="1930075" y="82570"/>
                        <a:pt x="1930075" y="184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295">
                  <a:extLst>
                    <a:ext uri="{FF2B5EF4-FFF2-40B4-BE49-F238E27FC236}">
                      <a16:creationId xmlns:a16="http://schemas.microsoft.com/office/drawing/2014/main" id="{87F71AB8-0658-7A9C-789F-764EF0E3B553}"/>
                    </a:ext>
                  </a:extLst>
                </p:cNvPr>
                <p:cNvSpPr/>
                <p:nvPr/>
              </p:nvSpPr>
              <p:spPr>
                <a:xfrm>
                  <a:off x="623888" y="1458190"/>
                  <a:ext cx="1429863" cy="1038700"/>
                </a:xfrm>
                <a:custGeom>
                  <a:avLst/>
                  <a:gdLst>
                    <a:gd name="connsiteX0" fmla="*/ 965038 w 1149482"/>
                    <a:gd name="connsiteY0" fmla="*/ 0 h 365639"/>
                    <a:gd name="connsiteX1" fmla="*/ 0 w 1149482"/>
                    <a:gd name="connsiteY1" fmla="*/ 184432 h 365639"/>
                    <a:gd name="connsiteX2" fmla="*/ 786243 w 1149482"/>
                    <a:gd name="connsiteY2" fmla="*/ 365639 h 365639"/>
                    <a:gd name="connsiteX3" fmla="*/ 1149482 w 1149482"/>
                    <a:gd name="connsiteY3" fmla="*/ 3415 h 365639"/>
                    <a:gd name="connsiteX4" fmla="*/ 965038 w 1149482"/>
                    <a:gd name="connsiteY4" fmla="*/ 0 h 3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9482" h="365639">
                      <a:moveTo>
                        <a:pt x="965038" y="0"/>
                      </a:moveTo>
                      <a:cubicBezTo>
                        <a:pt x="432069" y="0"/>
                        <a:pt x="0" y="82579"/>
                        <a:pt x="0" y="184432"/>
                      </a:cubicBezTo>
                      <a:cubicBezTo>
                        <a:pt x="0" y="274604"/>
                        <a:pt x="338735" y="349616"/>
                        <a:pt x="786243" y="365639"/>
                      </a:cubicBezTo>
                      <a:lnTo>
                        <a:pt x="1149482" y="3415"/>
                      </a:lnTo>
                      <a:cubicBezTo>
                        <a:pt x="1089757" y="1193"/>
                        <a:pt x="1028140" y="0"/>
                        <a:pt x="9650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296">
                  <a:extLst>
                    <a:ext uri="{FF2B5EF4-FFF2-40B4-BE49-F238E27FC236}">
                      <a16:creationId xmlns:a16="http://schemas.microsoft.com/office/drawing/2014/main" id="{D0254284-E7F4-923B-0969-F56C347D288F}"/>
                    </a:ext>
                  </a:extLst>
                </p:cNvPr>
                <p:cNvSpPr/>
                <p:nvPr/>
              </p:nvSpPr>
              <p:spPr>
                <a:xfrm>
                  <a:off x="623840" y="1592570"/>
                  <a:ext cx="2177841" cy="769940"/>
                </a:xfrm>
                <a:custGeom>
                  <a:avLst/>
                  <a:gdLst>
                    <a:gd name="connsiteX0" fmla="*/ 1750790 w 1750790"/>
                    <a:gd name="connsiteY0" fmla="*/ 135515 h 271031"/>
                    <a:gd name="connsiteX1" fmla="*/ 875395 w 1750790"/>
                    <a:gd name="connsiteY1" fmla="*/ 271031 h 271031"/>
                    <a:gd name="connsiteX2" fmla="*/ -1 w 1750790"/>
                    <a:gd name="connsiteY2" fmla="*/ 135515 h 271031"/>
                    <a:gd name="connsiteX3" fmla="*/ 875395 w 1750790"/>
                    <a:gd name="connsiteY3" fmla="*/ 0 h 271031"/>
                    <a:gd name="connsiteX4" fmla="*/ 1750790 w 1750790"/>
                    <a:gd name="connsiteY4" fmla="*/ 135515 h 27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0790" h="271031">
                      <a:moveTo>
                        <a:pt x="1750790" y="135515"/>
                      </a:moveTo>
                      <a:cubicBezTo>
                        <a:pt x="1750790" y="210359"/>
                        <a:pt x="1358862" y="271031"/>
                        <a:pt x="875395" y="271031"/>
                      </a:cubicBezTo>
                      <a:cubicBezTo>
                        <a:pt x="391927" y="271031"/>
                        <a:pt x="-1" y="210359"/>
                        <a:pt x="-1" y="135515"/>
                      </a:cubicBezTo>
                      <a:cubicBezTo>
                        <a:pt x="-1" y="60672"/>
                        <a:pt x="391927" y="0"/>
                        <a:pt x="875395" y="0"/>
                      </a:cubicBezTo>
                      <a:cubicBezTo>
                        <a:pt x="1358862" y="0"/>
                        <a:pt x="1750790" y="60672"/>
                        <a:pt x="1750790" y="135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50000"/>
                  </a:schemeClr>
                </a:solidFill>
                <a:ln w="12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4A43C75-8540-230B-9D24-1B331118E9DA}"/>
              </a:ext>
            </a:extLst>
          </p:cNvPr>
          <p:cNvGrpSpPr/>
          <p:nvPr/>
        </p:nvGrpSpPr>
        <p:grpSpPr>
          <a:xfrm>
            <a:off x="2467481" y="3671113"/>
            <a:ext cx="957364" cy="1053610"/>
            <a:chOff x="8019016" y="1712556"/>
            <a:chExt cx="1958400" cy="2609279"/>
          </a:xfrm>
        </p:grpSpPr>
        <p:sp>
          <p:nvSpPr>
            <p:cNvPr id="52" name="Freeform 293">
              <a:extLst>
                <a:ext uri="{FF2B5EF4-FFF2-40B4-BE49-F238E27FC236}">
                  <a16:creationId xmlns:a16="http://schemas.microsoft.com/office/drawing/2014/main" id="{AB21F78E-9D3A-C860-6051-09655BF08B85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3" name="Freeform 294">
              <a:extLst>
                <a:ext uri="{FF2B5EF4-FFF2-40B4-BE49-F238E27FC236}">
                  <a16:creationId xmlns:a16="http://schemas.microsoft.com/office/drawing/2014/main" id="{17E3B253-724B-171C-852B-287966B0D7D0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4" name="Freeform 295">
              <a:extLst>
                <a:ext uri="{FF2B5EF4-FFF2-40B4-BE49-F238E27FC236}">
                  <a16:creationId xmlns:a16="http://schemas.microsoft.com/office/drawing/2014/main" id="{6263A8FA-8046-B783-DE6D-A636CF57372B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5" name="Freeform 296">
              <a:extLst>
                <a:ext uri="{FF2B5EF4-FFF2-40B4-BE49-F238E27FC236}">
                  <a16:creationId xmlns:a16="http://schemas.microsoft.com/office/drawing/2014/main" id="{0BDDE507-69D3-3D13-0149-1B97FE74082D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6" name="Freeform 293">
              <a:extLst>
                <a:ext uri="{FF2B5EF4-FFF2-40B4-BE49-F238E27FC236}">
                  <a16:creationId xmlns:a16="http://schemas.microsoft.com/office/drawing/2014/main" id="{8C875661-5FE7-AEBA-DAFC-997CACAA835C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7" name="Freeform 294">
              <a:extLst>
                <a:ext uri="{FF2B5EF4-FFF2-40B4-BE49-F238E27FC236}">
                  <a16:creationId xmlns:a16="http://schemas.microsoft.com/office/drawing/2014/main" id="{29C82176-9CD3-5C49-FCD6-CF8947EB0267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8" name="Freeform 295">
              <a:extLst>
                <a:ext uri="{FF2B5EF4-FFF2-40B4-BE49-F238E27FC236}">
                  <a16:creationId xmlns:a16="http://schemas.microsoft.com/office/drawing/2014/main" id="{B6546EDE-E1E6-9A80-FDB6-00CF2B2C9F01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9" name="Freeform 296">
              <a:extLst>
                <a:ext uri="{FF2B5EF4-FFF2-40B4-BE49-F238E27FC236}">
                  <a16:creationId xmlns:a16="http://schemas.microsoft.com/office/drawing/2014/main" id="{DF47C005-A0D5-C4FB-4E41-643D241975A1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5615B802-8BDD-3F5C-D4CA-B5BB800FD491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61" name="Freeform 293">
                <a:extLst>
                  <a:ext uri="{FF2B5EF4-FFF2-40B4-BE49-F238E27FC236}">
                    <a16:creationId xmlns:a16="http://schemas.microsoft.com/office/drawing/2014/main" id="{C4542426-61D0-9DE9-396B-71BA63F6D031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2" name="Freeform 294">
                <a:extLst>
                  <a:ext uri="{FF2B5EF4-FFF2-40B4-BE49-F238E27FC236}">
                    <a16:creationId xmlns:a16="http://schemas.microsoft.com/office/drawing/2014/main" id="{B9417559-6F87-CE82-7261-C971A090C4A2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3" name="Freeform 295">
                <a:extLst>
                  <a:ext uri="{FF2B5EF4-FFF2-40B4-BE49-F238E27FC236}">
                    <a16:creationId xmlns:a16="http://schemas.microsoft.com/office/drawing/2014/main" id="{0C702CFB-A8DC-0FC7-606F-89F764181F70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4" name="Freeform 296">
                <a:extLst>
                  <a:ext uri="{FF2B5EF4-FFF2-40B4-BE49-F238E27FC236}">
                    <a16:creationId xmlns:a16="http://schemas.microsoft.com/office/drawing/2014/main" id="{937B3B88-8C4F-34E9-BB80-EAEDB3A06B4D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53C5D94-55F3-0E76-E8AD-0E3CA703BB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462" y="4042937"/>
            <a:ext cx="647700" cy="4953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CAA5E65-EEBD-4597-C30B-7207EE35CF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095" y="4068451"/>
            <a:ext cx="647700" cy="4953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92E7479-338D-810B-42B8-BC0D4BD53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953" y="3407977"/>
            <a:ext cx="647700" cy="495300"/>
          </a:xfrm>
          <a:prstGeom prst="rect">
            <a:avLst/>
          </a:prstGeom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222213B1-BEC2-1992-949A-0BAABAE43AC9}"/>
              </a:ext>
            </a:extLst>
          </p:cNvPr>
          <p:cNvCxnSpPr>
            <a:cxnSpLocks/>
          </p:cNvCxnSpPr>
          <p:nvPr/>
        </p:nvCxnSpPr>
        <p:spPr>
          <a:xfrm>
            <a:off x="2942945" y="2752221"/>
            <a:ext cx="0" cy="2616452"/>
          </a:xfrm>
          <a:prstGeom prst="line">
            <a:avLst/>
          </a:prstGeom>
          <a:ln w="412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E41BB382-F8DC-CCDA-D854-24736C7E8BFE}"/>
              </a:ext>
            </a:extLst>
          </p:cNvPr>
          <p:cNvGrpSpPr/>
          <p:nvPr/>
        </p:nvGrpSpPr>
        <p:grpSpPr>
          <a:xfrm>
            <a:off x="5843648" y="3616060"/>
            <a:ext cx="957364" cy="1053610"/>
            <a:chOff x="8019016" y="1712556"/>
            <a:chExt cx="1958400" cy="2609279"/>
          </a:xfrm>
        </p:grpSpPr>
        <p:sp>
          <p:nvSpPr>
            <p:cNvPr id="79" name="Freeform 293">
              <a:extLst>
                <a:ext uri="{FF2B5EF4-FFF2-40B4-BE49-F238E27FC236}">
                  <a16:creationId xmlns:a16="http://schemas.microsoft.com/office/drawing/2014/main" id="{4686FBC9-9502-382B-74F0-E8CD94E61722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0" name="Freeform 294">
              <a:extLst>
                <a:ext uri="{FF2B5EF4-FFF2-40B4-BE49-F238E27FC236}">
                  <a16:creationId xmlns:a16="http://schemas.microsoft.com/office/drawing/2014/main" id="{A74D4B62-7066-322D-BD11-9E729F482067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1" name="Freeform 295">
              <a:extLst>
                <a:ext uri="{FF2B5EF4-FFF2-40B4-BE49-F238E27FC236}">
                  <a16:creationId xmlns:a16="http://schemas.microsoft.com/office/drawing/2014/main" id="{A8606877-4E66-4640-6534-BF0FC96D7D4D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2" name="Freeform 296">
              <a:extLst>
                <a:ext uri="{FF2B5EF4-FFF2-40B4-BE49-F238E27FC236}">
                  <a16:creationId xmlns:a16="http://schemas.microsoft.com/office/drawing/2014/main" id="{6ED013D8-0E78-86A4-5E00-7F6C5049FED0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3" name="Freeform 293">
              <a:extLst>
                <a:ext uri="{FF2B5EF4-FFF2-40B4-BE49-F238E27FC236}">
                  <a16:creationId xmlns:a16="http://schemas.microsoft.com/office/drawing/2014/main" id="{3674F667-93FA-65AC-2C93-182AF4930209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4" name="Freeform 294">
              <a:extLst>
                <a:ext uri="{FF2B5EF4-FFF2-40B4-BE49-F238E27FC236}">
                  <a16:creationId xmlns:a16="http://schemas.microsoft.com/office/drawing/2014/main" id="{FF69B9FC-2ABA-B9A9-339F-7253E69586D1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5" name="Freeform 295">
              <a:extLst>
                <a:ext uri="{FF2B5EF4-FFF2-40B4-BE49-F238E27FC236}">
                  <a16:creationId xmlns:a16="http://schemas.microsoft.com/office/drawing/2014/main" id="{AFF20C22-440A-173E-AC4F-19584609F03F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6" name="Freeform 296">
              <a:extLst>
                <a:ext uri="{FF2B5EF4-FFF2-40B4-BE49-F238E27FC236}">
                  <a16:creationId xmlns:a16="http://schemas.microsoft.com/office/drawing/2014/main" id="{6154C304-2FDA-A8A3-988C-889B904F9A59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87" name="Graphic 2">
              <a:extLst>
                <a:ext uri="{FF2B5EF4-FFF2-40B4-BE49-F238E27FC236}">
                  <a16:creationId xmlns:a16="http://schemas.microsoft.com/office/drawing/2014/main" id="{C72D60BE-68EE-E969-C360-8E821ED32A6D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88" name="Freeform 293">
                <a:extLst>
                  <a:ext uri="{FF2B5EF4-FFF2-40B4-BE49-F238E27FC236}">
                    <a16:creationId xmlns:a16="http://schemas.microsoft.com/office/drawing/2014/main" id="{3AB31AD1-12AB-A9B0-11C3-592A19718146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9" name="Freeform 294">
                <a:extLst>
                  <a:ext uri="{FF2B5EF4-FFF2-40B4-BE49-F238E27FC236}">
                    <a16:creationId xmlns:a16="http://schemas.microsoft.com/office/drawing/2014/main" id="{D15561D2-DC12-86D5-F338-8126622F666A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0" name="Freeform 295">
                <a:extLst>
                  <a:ext uri="{FF2B5EF4-FFF2-40B4-BE49-F238E27FC236}">
                    <a16:creationId xmlns:a16="http://schemas.microsoft.com/office/drawing/2014/main" id="{DE214797-BDD5-14DE-F55C-39FFE5136CC7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1" name="Freeform 296">
                <a:extLst>
                  <a:ext uri="{FF2B5EF4-FFF2-40B4-BE49-F238E27FC236}">
                    <a16:creationId xmlns:a16="http://schemas.microsoft.com/office/drawing/2014/main" id="{5E3059F4-BCDC-AA10-6430-108B229279E7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D414095-4A53-0F75-765B-44240EF770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5262" y="4013398"/>
            <a:ext cx="647700" cy="4953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948814F-071E-27CD-494D-9055B4D449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1161" y="5069842"/>
            <a:ext cx="1296484" cy="29883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2C9ED713-B400-4CF7-627F-C4BA8618C352}"/>
              </a:ext>
            </a:extLst>
          </p:cNvPr>
          <p:cNvSpPr txBox="1"/>
          <p:nvPr/>
        </p:nvSpPr>
        <p:spPr>
          <a:xfrm>
            <a:off x="5780574" y="5060740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</a:t>
            </a:r>
            <a:endParaRPr lang="ru-RU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2E01503-D6E0-45D6-3B56-1A0655C70E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6275" y="3361304"/>
            <a:ext cx="2573678" cy="134539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2E4B911-DA40-F34B-2B04-5A5F5629D23B}"/>
              </a:ext>
            </a:extLst>
          </p:cNvPr>
          <p:cNvSpPr txBox="1"/>
          <p:nvPr/>
        </p:nvSpPr>
        <p:spPr>
          <a:xfrm>
            <a:off x="9724519" y="3690205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Tengri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03525E-233F-2838-9E1A-9B811F4CFDD2}"/>
              </a:ext>
            </a:extLst>
          </p:cNvPr>
          <p:cNvSpPr txBox="1"/>
          <p:nvPr/>
        </p:nvSpPr>
        <p:spPr>
          <a:xfrm>
            <a:off x="9059845" y="4179893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Iceberg +Compute/Storage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EF1F75D-B348-7A22-B8BA-40CB393D02BC}"/>
              </a:ext>
            </a:extLst>
          </p:cNvPr>
          <p:cNvSpPr txBox="1"/>
          <p:nvPr/>
        </p:nvSpPr>
        <p:spPr>
          <a:xfrm>
            <a:off x="2126599" y="2246682"/>
            <a:ext cx="163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 Pro 17</a:t>
            </a:r>
            <a:endParaRPr lang="ru-RU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50C4CEB-1580-EFF3-613E-81302CA90F51}"/>
              </a:ext>
            </a:extLst>
          </p:cNvPr>
          <p:cNvSpPr txBox="1"/>
          <p:nvPr/>
        </p:nvSpPr>
        <p:spPr>
          <a:xfrm>
            <a:off x="2410086" y="5832160"/>
            <a:ext cx="129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OLTP 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неболь</a:t>
            </a:r>
            <a:r>
              <a:rPr lang="ru-RU" b="1" dirty="0">
                <a:solidFill>
                  <a:srgbClr val="FF0000"/>
                </a:solidFill>
              </a:rPr>
              <a:t>-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шие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DWH</a:t>
            </a: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C517588A-E980-AA25-97F7-A32D415F3520}"/>
              </a:ext>
            </a:extLst>
          </p:cNvPr>
          <p:cNvCxnSpPr/>
          <p:nvPr/>
        </p:nvCxnSpPr>
        <p:spPr>
          <a:xfrm>
            <a:off x="6800992" y="3019180"/>
            <a:ext cx="0" cy="4360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DACA08A-1A19-EDFC-4783-8340D09401D2}"/>
              </a:ext>
            </a:extLst>
          </p:cNvPr>
          <p:cNvSpPr txBox="1"/>
          <p:nvPr/>
        </p:nvSpPr>
        <p:spPr>
          <a:xfrm>
            <a:off x="10740441" y="332087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pb</a:t>
            </a:r>
            <a:endParaRPr lang="ru-RU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8FBF98-DFA0-C0D7-581D-3C618DB9DB2E}"/>
              </a:ext>
            </a:extLst>
          </p:cNvPr>
          <p:cNvSpPr txBox="1"/>
          <p:nvPr/>
        </p:nvSpPr>
        <p:spPr>
          <a:xfrm>
            <a:off x="5800374" y="6201630"/>
            <a:ext cx="25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OLTP </a:t>
            </a:r>
            <a:r>
              <a:rPr lang="ru-RU" b="1" dirty="0">
                <a:solidFill>
                  <a:srgbClr val="FF0000"/>
                </a:solidFill>
              </a:rPr>
              <a:t>и большие </a:t>
            </a:r>
            <a:r>
              <a:rPr lang="en-US" b="1" dirty="0">
                <a:solidFill>
                  <a:srgbClr val="FF0000"/>
                </a:solidFill>
              </a:rPr>
              <a:t>OLAP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03B1EBB4-BE39-9B0F-D718-FF7826DF4DFF}"/>
              </a:ext>
            </a:extLst>
          </p:cNvPr>
          <p:cNvCxnSpPr>
            <a:cxnSpLocks/>
          </p:cNvCxnSpPr>
          <p:nvPr/>
        </p:nvCxnSpPr>
        <p:spPr>
          <a:xfrm flipH="1" flipV="1">
            <a:off x="1514345" y="1656762"/>
            <a:ext cx="1428600" cy="31644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AC07B41F-8B06-738F-F534-7D3CDE7901AD}"/>
              </a:ext>
            </a:extLst>
          </p:cNvPr>
          <p:cNvGrpSpPr/>
          <p:nvPr/>
        </p:nvGrpSpPr>
        <p:grpSpPr>
          <a:xfrm>
            <a:off x="909176" y="1058875"/>
            <a:ext cx="439053" cy="487117"/>
            <a:chOff x="8019016" y="1712556"/>
            <a:chExt cx="1958400" cy="2609279"/>
          </a:xfrm>
        </p:grpSpPr>
        <p:sp>
          <p:nvSpPr>
            <p:cNvPr id="113" name="Freeform 293">
              <a:extLst>
                <a:ext uri="{FF2B5EF4-FFF2-40B4-BE49-F238E27FC236}">
                  <a16:creationId xmlns:a16="http://schemas.microsoft.com/office/drawing/2014/main" id="{E43DFDCB-E7B9-2051-6290-FB223168DE08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4" name="Freeform 294">
              <a:extLst>
                <a:ext uri="{FF2B5EF4-FFF2-40B4-BE49-F238E27FC236}">
                  <a16:creationId xmlns:a16="http://schemas.microsoft.com/office/drawing/2014/main" id="{96BE0100-F9C5-CB03-FA6D-55259D0BBF2D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5" name="Freeform 295">
              <a:extLst>
                <a:ext uri="{FF2B5EF4-FFF2-40B4-BE49-F238E27FC236}">
                  <a16:creationId xmlns:a16="http://schemas.microsoft.com/office/drawing/2014/main" id="{0C079A45-AB2A-9EA9-A049-612F0C49AD03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6" name="Freeform 296">
              <a:extLst>
                <a:ext uri="{FF2B5EF4-FFF2-40B4-BE49-F238E27FC236}">
                  <a16:creationId xmlns:a16="http://schemas.microsoft.com/office/drawing/2014/main" id="{2806E02C-1270-9EF1-E9E2-1664BB86D0F5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7" name="Freeform 293">
              <a:extLst>
                <a:ext uri="{FF2B5EF4-FFF2-40B4-BE49-F238E27FC236}">
                  <a16:creationId xmlns:a16="http://schemas.microsoft.com/office/drawing/2014/main" id="{C6E74B14-4997-BA37-8F48-6343A111EB8D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8" name="Freeform 294">
              <a:extLst>
                <a:ext uri="{FF2B5EF4-FFF2-40B4-BE49-F238E27FC236}">
                  <a16:creationId xmlns:a16="http://schemas.microsoft.com/office/drawing/2014/main" id="{43BEDC5E-A09F-2FD0-A220-53B1B601C17A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9" name="Freeform 295">
              <a:extLst>
                <a:ext uri="{FF2B5EF4-FFF2-40B4-BE49-F238E27FC236}">
                  <a16:creationId xmlns:a16="http://schemas.microsoft.com/office/drawing/2014/main" id="{F6188DF1-5069-37E5-F745-6808FA4A0B59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0" name="Freeform 296">
              <a:extLst>
                <a:ext uri="{FF2B5EF4-FFF2-40B4-BE49-F238E27FC236}">
                  <a16:creationId xmlns:a16="http://schemas.microsoft.com/office/drawing/2014/main" id="{44049448-A36E-BE45-13D1-50F27AE0AD74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21" name="Graphic 2">
              <a:extLst>
                <a:ext uri="{FF2B5EF4-FFF2-40B4-BE49-F238E27FC236}">
                  <a16:creationId xmlns:a16="http://schemas.microsoft.com/office/drawing/2014/main" id="{19CBF43A-B8F2-8D4B-E8D0-D4DFAEBEEC65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22" name="Freeform 293">
                <a:extLst>
                  <a:ext uri="{FF2B5EF4-FFF2-40B4-BE49-F238E27FC236}">
                    <a16:creationId xmlns:a16="http://schemas.microsoft.com/office/drawing/2014/main" id="{F7BC0B63-B733-BD96-2254-B0F8162D63EE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23" name="Freeform 294">
                <a:extLst>
                  <a:ext uri="{FF2B5EF4-FFF2-40B4-BE49-F238E27FC236}">
                    <a16:creationId xmlns:a16="http://schemas.microsoft.com/office/drawing/2014/main" id="{43C6421A-6711-4626-7CB1-C0A85344A8B0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24" name="Freeform 295">
                <a:extLst>
                  <a:ext uri="{FF2B5EF4-FFF2-40B4-BE49-F238E27FC236}">
                    <a16:creationId xmlns:a16="http://schemas.microsoft.com/office/drawing/2014/main" id="{C8833788-592F-27F6-6431-06C9D89075F7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25" name="Freeform 296">
                <a:extLst>
                  <a:ext uri="{FF2B5EF4-FFF2-40B4-BE49-F238E27FC236}">
                    <a16:creationId xmlns:a16="http://schemas.microsoft.com/office/drawing/2014/main" id="{8FDD49D8-C467-A34A-DD15-C65940C295F1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D3B54871-9869-50CD-BF66-7D2F3B8293F8}"/>
              </a:ext>
            </a:extLst>
          </p:cNvPr>
          <p:cNvGrpSpPr/>
          <p:nvPr/>
        </p:nvGrpSpPr>
        <p:grpSpPr>
          <a:xfrm>
            <a:off x="2099195" y="1019161"/>
            <a:ext cx="439053" cy="487117"/>
            <a:chOff x="8019016" y="1712556"/>
            <a:chExt cx="1958400" cy="2609279"/>
          </a:xfrm>
        </p:grpSpPr>
        <p:sp>
          <p:nvSpPr>
            <p:cNvPr id="127" name="Freeform 293">
              <a:extLst>
                <a:ext uri="{FF2B5EF4-FFF2-40B4-BE49-F238E27FC236}">
                  <a16:creationId xmlns:a16="http://schemas.microsoft.com/office/drawing/2014/main" id="{9AB3D3BA-E7C0-6270-BDA3-649EA5361372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8" name="Freeform 294">
              <a:extLst>
                <a:ext uri="{FF2B5EF4-FFF2-40B4-BE49-F238E27FC236}">
                  <a16:creationId xmlns:a16="http://schemas.microsoft.com/office/drawing/2014/main" id="{7CE19BC3-8289-53AC-8A5C-EA701C36F4CA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9" name="Freeform 295">
              <a:extLst>
                <a:ext uri="{FF2B5EF4-FFF2-40B4-BE49-F238E27FC236}">
                  <a16:creationId xmlns:a16="http://schemas.microsoft.com/office/drawing/2014/main" id="{C5AFB6CA-C0BF-DB92-1F84-C438D8D5D6DB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0" name="Freeform 296">
              <a:extLst>
                <a:ext uri="{FF2B5EF4-FFF2-40B4-BE49-F238E27FC236}">
                  <a16:creationId xmlns:a16="http://schemas.microsoft.com/office/drawing/2014/main" id="{3D96DCC4-8780-2F0E-3371-5A00DC84214C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1" name="Freeform 293">
              <a:extLst>
                <a:ext uri="{FF2B5EF4-FFF2-40B4-BE49-F238E27FC236}">
                  <a16:creationId xmlns:a16="http://schemas.microsoft.com/office/drawing/2014/main" id="{66499BFF-A6CD-7AD5-7157-F9E960C9A3EF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2" name="Freeform 294">
              <a:extLst>
                <a:ext uri="{FF2B5EF4-FFF2-40B4-BE49-F238E27FC236}">
                  <a16:creationId xmlns:a16="http://schemas.microsoft.com/office/drawing/2014/main" id="{E78DE531-C7DA-035C-A7C6-09DEC715BF0C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3" name="Freeform 295">
              <a:extLst>
                <a:ext uri="{FF2B5EF4-FFF2-40B4-BE49-F238E27FC236}">
                  <a16:creationId xmlns:a16="http://schemas.microsoft.com/office/drawing/2014/main" id="{34A09863-C1C9-F68C-E317-734BB02B510E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4" name="Freeform 296">
              <a:extLst>
                <a:ext uri="{FF2B5EF4-FFF2-40B4-BE49-F238E27FC236}">
                  <a16:creationId xmlns:a16="http://schemas.microsoft.com/office/drawing/2014/main" id="{8F1E5764-DB61-BF2E-53EE-B737FA4816AA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35" name="Graphic 2">
              <a:extLst>
                <a:ext uri="{FF2B5EF4-FFF2-40B4-BE49-F238E27FC236}">
                  <a16:creationId xmlns:a16="http://schemas.microsoft.com/office/drawing/2014/main" id="{55B94C47-D723-1322-0F4C-691560858B58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36" name="Freeform 293">
                <a:extLst>
                  <a:ext uri="{FF2B5EF4-FFF2-40B4-BE49-F238E27FC236}">
                    <a16:creationId xmlns:a16="http://schemas.microsoft.com/office/drawing/2014/main" id="{6ADA6767-C26E-A87E-2C6C-D1272BBCBD78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7" name="Freeform 294">
                <a:extLst>
                  <a:ext uri="{FF2B5EF4-FFF2-40B4-BE49-F238E27FC236}">
                    <a16:creationId xmlns:a16="http://schemas.microsoft.com/office/drawing/2014/main" id="{5F18AA0C-7162-5EF8-E388-3CB453B0E67D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8" name="Freeform 295">
                <a:extLst>
                  <a:ext uri="{FF2B5EF4-FFF2-40B4-BE49-F238E27FC236}">
                    <a16:creationId xmlns:a16="http://schemas.microsoft.com/office/drawing/2014/main" id="{495ABD8C-DC50-A04B-1234-3DBC2682F337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9" name="Freeform 296">
                <a:extLst>
                  <a:ext uri="{FF2B5EF4-FFF2-40B4-BE49-F238E27FC236}">
                    <a16:creationId xmlns:a16="http://schemas.microsoft.com/office/drawing/2014/main" id="{7EB91B7D-FE26-9075-7C1D-C925F23786BB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CF114D37-5CCC-661C-17FF-0BEDD68EDA4D}"/>
              </a:ext>
            </a:extLst>
          </p:cNvPr>
          <p:cNvGrpSpPr/>
          <p:nvPr/>
        </p:nvGrpSpPr>
        <p:grpSpPr>
          <a:xfrm>
            <a:off x="1510228" y="1039958"/>
            <a:ext cx="439053" cy="487117"/>
            <a:chOff x="8019016" y="1712556"/>
            <a:chExt cx="1958400" cy="2609279"/>
          </a:xfrm>
        </p:grpSpPr>
        <p:sp>
          <p:nvSpPr>
            <p:cNvPr id="141" name="Freeform 293">
              <a:extLst>
                <a:ext uri="{FF2B5EF4-FFF2-40B4-BE49-F238E27FC236}">
                  <a16:creationId xmlns:a16="http://schemas.microsoft.com/office/drawing/2014/main" id="{F94932E2-E23D-875E-7CFF-A516FA8CD7E9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2" name="Freeform 294">
              <a:extLst>
                <a:ext uri="{FF2B5EF4-FFF2-40B4-BE49-F238E27FC236}">
                  <a16:creationId xmlns:a16="http://schemas.microsoft.com/office/drawing/2014/main" id="{9D74F660-D5F7-5FD9-5B74-6D8A4F2B028F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3" name="Freeform 295">
              <a:extLst>
                <a:ext uri="{FF2B5EF4-FFF2-40B4-BE49-F238E27FC236}">
                  <a16:creationId xmlns:a16="http://schemas.microsoft.com/office/drawing/2014/main" id="{AF2D5FC1-70E3-70FD-EC07-C06FA4DC4690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4" name="Freeform 296">
              <a:extLst>
                <a:ext uri="{FF2B5EF4-FFF2-40B4-BE49-F238E27FC236}">
                  <a16:creationId xmlns:a16="http://schemas.microsoft.com/office/drawing/2014/main" id="{6A2553B4-DC43-548B-6D41-4AAE035206FA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5" name="Freeform 293">
              <a:extLst>
                <a:ext uri="{FF2B5EF4-FFF2-40B4-BE49-F238E27FC236}">
                  <a16:creationId xmlns:a16="http://schemas.microsoft.com/office/drawing/2014/main" id="{C9923FB2-DB5F-B472-8031-172652A0012F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6" name="Freeform 294">
              <a:extLst>
                <a:ext uri="{FF2B5EF4-FFF2-40B4-BE49-F238E27FC236}">
                  <a16:creationId xmlns:a16="http://schemas.microsoft.com/office/drawing/2014/main" id="{BC381475-B7FB-250A-7060-D49294CE71DC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7" name="Freeform 295">
              <a:extLst>
                <a:ext uri="{FF2B5EF4-FFF2-40B4-BE49-F238E27FC236}">
                  <a16:creationId xmlns:a16="http://schemas.microsoft.com/office/drawing/2014/main" id="{E9C02576-5A2E-83BE-C19E-922B9004B650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8" name="Freeform 296">
              <a:extLst>
                <a:ext uri="{FF2B5EF4-FFF2-40B4-BE49-F238E27FC236}">
                  <a16:creationId xmlns:a16="http://schemas.microsoft.com/office/drawing/2014/main" id="{B78ACB8A-E1AA-9000-5ADB-335ABD72D66A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49" name="Graphic 2">
              <a:extLst>
                <a:ext uri="{FF2B5EF4-FFF2-40B4-BE49-F238E27FC236}">
                  <a16:creationId xmlns:a16="http://schemas.microsoft.com/office/drawing/2014/main" id="{320A2261-47B0-109D-AF28-2BA033A285ED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50" name="Freeform 293">
                <a:extLst>
                  <a:ext uri="{FF2B5EF4-FFF2-40B4-BE49-F238E27FC236}">
                    <a16:creationId xmlns:a16="http://schemas.microsoft.com/office/drawing/2014/main" id="{0E7BA829-EDCC-7150-2F7B-9857E9532FB9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51" name="Freeform 294">
                <a:extLst>
                  <a:ext uri="{FF2B5EF4-FFF2-40B4-BE49-F238E27FC236}">
                    <a16:creationId xmlns:a16="http://schemas.microsoft.com/office/drawing/2014/main" id="{7026677B-B5DE-181D-7647-4CC4C04E825F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52" name="Freeform 295">
                <a:extLst>
                  <a:ext uri="{FF2B5EF4-FFF2-40B4-BE49-F238E27FC236}">
                    <a16:creationId xmlns:a16="http://schemas.microsoft.com/office/drawing/2014/main" id="{55E7C1C1-56AD-3236-FCD6-BF8962D5C98A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53" name="Freeform 296">
                <a:extLst>
                  <a:ext uri="{FF2B5EF4-FFF2-40B4-BE49-F238E27FC236}">
                    <a16:creationId xmlns:a16="http://schemas.microsoft.com/office/drawing/2014/main" id="{BD6771CA-0368-8EB1-86A0-83125124AFBA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6EC9A33F-FBC2-3F91-F0DB-E1D85900DB6B}"/>
              </a:ext>
            </a:extLst>
          </p:cNvPr>
          <p:cNvGrpSpPr/>
          <p:nvPr/>
        </p:nvGrpSpPr>
        <p:grpSpPr>
          <a:xfrm>
            <a:off x="5232797" y="1078064"/>
            <a:ext cx="439053" cy="487117"/>
            <a:chOff x="8019016" y="1712556"/>
            <a:chExt cx="1958400" cy="2609279"/>
          </a:xfrm>
        </p:grpSpPr>
        <p:sp>
          <p:nvSpPr>
            <p:cNvPr id="169" name="Freeform 293">
              <a:extLst>
                <a:ext uri="{FF2B5EF4-FFF2-40B4-BE49-F238E27FC236}">
                  <a16:creationId xmlns:a16="http://schemas.microsoft.com/office/drawing/2014/main" id="{A0939038-5C20-1952-1018-061BFF9CA69E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0" name="Freeform 294">
              <a:extLst>
                <a:ext uri="{FF2B5EF4-FFF2-40B4-BE49-F238E27FC236}">
                  <a16:creationId xmlns:a16="http://schemas.microsoft.com/office/drawing/2014/main" id="{0502B9CF-8790-3A33-63BE-944A6113C090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1" name="Freeform 295">
              <a:extLst>
                <a:ext uri="{FF2B5EF4-FFF2-40B4-BE49-F238E27FC236}">
                  <a16:creationId xmlns:a16="http://schemas.microsoft.com/office/drawing/2014/main" id="{752B74BE-2702-44E5-C406-2E61A6F69905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2" name="Freeform 296">
              <a:extLst>
                <a:ext uri="{FF2B5EF4-FFF2-40B4-BE49-F238E27FC236}">
                  <a16:creationId xmlns:a16="http://schemas.microsoft.com/office/drawing/2014/main" id="{441BDEB3-6352-36AD-A3A1-9089C868C135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3" name="Freeform 293">
              <a:extLst>
                <a:ext uri="{FF2B5EF4-FFF2-40B4-BE49-F238E27FC236}">
                  <a16:creationId xmlns:a16="http://schemas.microsoft.com/office/drawing/2014/main" id="{DB9AC274-8DF6-C733-6E2A-9CA4F70B9F3D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4" name="Freeform 294">
              <a:extLst>
                <a:ext uri="{FF2B5EF4-FFF2-40B4-BE49-F238E27FC236}">
                  <a16:creationId xmlns:a16="http://schemas.microsoft.com/office/drawing/2014/main" id="{5F8F76C2-D256-F5E4-A83A-C3B54AF11FDC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5" name="Freeform 295">
              <a:extLst>
                <a:ext uri="{FF2B5EF4-FFF2-40B4-BE49-F238E27FC236}">
                  <a16:creationId xmlns:a16="http://schemas.microsoft.com/office/drawing/2014/main" id="{D8912192-A39E-853D-E116-BA6531323269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6" name="Freeform 296">
              <a:extLst>
                <a:ext uri="{FF2B5EF4-FFF2-40B4-BE49-F238E27FC236}">
                  <a16:creationId xmlns:a16="http://schemas.microsoft.com/office/drawing/2014/main" id="{FD737A41-C902-0348-8CAD-4378D5071B7D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77" name="Graphic 2">
              <a:extLst>
                <a:ext uri="{FF2B5EF4-FFF2-40B4-BE49-F238E27FC236}">
                  <a16:creationId xmlns:a16="http://schemas.microsoft.com/office/drawing/2014/main" id="{1FC73C7F-8E43-3F6E-215F-7C735EBE1FFB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78" name="Freeform 293">
                <a:extLst>
                  <a:ext uri="{FF2B5EF4-FFF2-40B4-BE49-F238E27FC236}">
                    <a16:creationId xmlns:a16="http://schemas.microsoft.com/office/drawing/2014/main" id="{07A6E628-24DD-70E1-EAF8-05A573D8DAFE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79" name="Freeform 294">
                <a:extLst>
                  <a:ext uri="{FF2B5EF4-FFF2-40B4-BE49-F238E27FC236}">
                    <a16:creationId xmlns:a16="http://schemas.microsoft.com/office/drawing/2014/main" id="{E6B06D1D-D7A1-4F87-ABB6-029933949BFD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80" name="Freeform 295">
                <a:extLst>
                  <a:ext uri="{FF2B5EF4-FFF2-40B4-BE49-F238E27FC236}">
                    <a16:creationId xmlns:a16="http://schemas.microsoft.com/office/drawing/2014/main" id="{DB476C19-87C5-2872-5A5D-FECDD41FA6F8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81" name="Freeform 296">
                <a:extLst>
                  <a:ext uri="{FF2B5EF4-FFF2-40B4-BE49-F238E27FC236}">
                    <a16:creationId xmlns:a16="http://schemas.microsoft.com/office/drawing/2014/main" id="{7DAA2748-8E62-52DA-BCE5-4A6DDE71FBF8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F9F5FFEF-DEA7-F963-0DDA-005B3837A75E}"/>
              </a:ext>
            </a:extLst>
          </p:cNvPr>
          <p:cNvGrpSpPr/>
          <p:nvPr/>
        </p:nvGrpSpPr>
        <p:grpSpPr>
          <a:xfrm>
            <a:off x="6422816" y="1038350"/>
            <a:ext cx="439053" cy="487117"/>
            <a:chOff x="8019016" y="1712556"/>
            <a:chExt cx="1958400" cy="2609279"/>
          </a:xfrm>
        </p:grpSpPr>
        <p:sp>
          <p:nvSpPr>
            <p:cNvPr id="183" name="Freeform 293">
              <a:extLst>
                <a:ext uri="{FF2B5EF4-FFF2-40B4-BE49-F238E27FC236}">
                  <a16:creationId xmlns:a16="http://schemas.microsoft.com/office/drawing/2014/main" id="{E2B2A310-896A-AF62-838E-0EA1DD196EAA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4" name="Freeform 294">
              <a:extLst>
                <a:ext uri="{FF2B5EF4-FFF2-40B4-BE49-F238E27FC236}">
                  <a16:creationId xmlns:a16="http://schemas.microsoft.com/office/drawing/2014/main" id="{2B2B60FD-21FC-D421-BD4E-45741A0467DB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5" name="Freeform 295">
              <a:extLst>
                <a:ext uri="{FF2B5EF4-FFF2-40B4-BE49-F238E27FC236}">
                  <a16:creationId xmlns:a16="http://schemas.microsoft.com/office/drawing/2014/main" id="{5BF201EA-8B54-1A3C-E11C-73DAE1151FB0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6" name="Freeform 296">
              <a:extLst>
                <a:ext uri="{FF2B5EF4-FFF2-40B4-BE49-F238E27FC236}">
                  <a16:creationId xmlns:a16="http://schemas.microsoft.com/office/drawing/2014/main" id="{C4D7A0C7-F6DB-6BD0-2660-C440D7640686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7" name="Freeform 293">
              <a:extLst>
                <a:ext uri="{FF2B5EF4-FFF2-40B4-BE49-F238E27FC236}">
                  <a16:creationId xmlns:a16="http://schemas.microsoft.com/office/drawing/2014/main" id="{9A8CF5E5-0118-7903-3412-74B2598EA04E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8" name="Freeform 294">
              <a:extLst>
                <a:ext uri="{FF2B5EF4-FFF2-40B4-BE49-F238E27FC236}">
                  <a16:creationId xmlns:a16="http://schemas.microsoft.com/office/drawing/2014/main" id="{367D2E7A-D904-C50E-C4E3-1DE4B1AC5A1F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9" name="Freeform 295">
              <a:extLst>
                <a:ext uri="{FF2B5EF4-FFF2-40B4-BE49-F238E27FC236}">
                  <a16:creationId xmlns:a16="http://schemas.microsoft.com/office/drawing/2014/main" id="{9914B0B5-13CD-6910-9D23-5A196EC7B801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0" name="Freeform 296">
              <a:extLst>
                <a:ext uri="{FF2B5EF4-FFF2-40B4-BE49-F238E27FC236}">
                  <a16:creationId xmlns:a16="http://schemas.microsoft.com/office/drawing/2014/main" id="{26B95D65-F54D-7C52-14B5-1209DFBEEA36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191" name="Graphic 2">
              <a:extLst>
                <a:ext uri="{FF2B5EF4-FFF2-40B4-BE49-F238E27FC236}">
                  <a16:creationId xmlns:a16="http://schemas.microsoft.com/office/drawing/2014/main" id="{0D79C1D2-8F35-139B-4701-99C225A58378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192" name="Freeform 293">
                <a:extLst>
                  <a:ext uri="{FF2B5EF4-FFF2-40B4-BE49-F238E27FC236}">
                    <a16:creationId xmlns:a16="http://schemas.microsoft.com/office/drawing/2014/main" id="{8F588CBB-E0EF-04D2-E7A4-CF47901354DD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93" name="Freeform 294">
                <a:extLst>
                  <a:ext uri="{FF2B5EF4-FFF2-40B4-BE49-F238E27FC236}">
                    <a16:creationId xmlns:a16="http://schemas.microsoft.com/office/drawing/2014/main" id="{E4456CD9-27C0-107E-6BD9-1458A521B238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94" name="Freeform 295">
                <a:extLst>
                  <a:ext uri="{FF2B5EF4-FFF2-40B4-BE49-F238E27FC236}">
                    <a16:creationId xmlns:a16="http://schemas.microsoft.com/office/drawing/2014/main" id="{61A12D77-FD0D-9E17-CD33-A4F25232F745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95" name="Freeform 296">
                <a:extLst>
                  <a:ext uri="{FF2B5EF4-FFF2-40B4-BE49-F238E27FC236}">
                    <a16:creationId xmlns:a16="http://schemas.microsoft.com/office/drawing/2014/main" id="{AA01012D-BAEF-C48B-5D18-0435749050F8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3CBB9E81-F142-DFF3-65FB-F955F7DC06A5}"/>
              </a:ext>
            </a:extLst>
          </p:cNvPr>
          <p:cNvGrpSpPr/>
          <p:nvPr/>
        </p:nvGrpSpPr>
        <p:grpSpPr>
          <a:xfrm>
            <a:off x="5833849" y="1059147"/>
            <a:ext cx="439053" cy="487117"/>
            <a:chOff x="8019016" y="1712556"/>
            <a:chExt cx="1958400" cy="2609279"/>
          </a:xfrm>
        </p:grpSpPr>
        <p:sp>
          <p:nvSpPr>
            <p:cNvPr id="197" name="Freeform 293">
              <a:extLst>
                <a:ext uri="{FF2B5EF4-FFF2-40B4-BE49-F238E27FC236}">
                  <a16:creationId xmlns:a16="http://schemas.microsoft.com/office/drawing/2014/main" id="{5A29910D-C914-6AE3-B1A4-9F402DD77E72}"/>
                </a:ext>
              </a:extLst>
            </p:cNvPr>
            <p:cNvSpPr/>
            <p:nvPr/>
          </p:nvSpPr>
          <p:spPr>
            <a:xfrm>
              <a:off x="8019016" y="3467115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8" name="Freeform 294">
              <a:extLst>
                <a:ext uri="{FF2B5EF4-FFF2-40B4-BE49-F238E27FC236}">
                  <a16:creationId xmlns:a16="http://schemas.microsoft.com/office/drawing/2014/main" id="{2DC965A2-3176-6EBA-1EFF-7C7821A3D26D}"/>
                </a:ext>
              </a:extLst>
            </p:cNvPr>
            <p:cNvSpPr/>
            <p:nvPr/>
          </p:nvSpPr>
          <p:spPr>
            <a:xfrm>
              <a:off x="8019016" y="3061849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9" name="Freeform 295">
              <a:extLst>
                <a:ext uri="{FF2B5EF4-FFF2-40B4-BE49-F238E27FC236}">
                  <a16:creationId xmlns:a16="http://schemas.microsoft.com/office/drawing/2014/main" id="{D5F7039C-212B-0A6E-1127-8996B008E7DF}"/>
                </a:ext>
              </a:extLst>
            </p:cNvPr>
            <p:cNvSpPr/>
            <p:nvPr/>
          </p:nvSpPr>
          <p:spPr>
            <a:xfrm>
              <a:off x="8019016" y="3061835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0" name="Freeform 296">
              <a:extLst>
                <a:ext uri="{FF2B5EF4-FFF2-40B4-BE49-F238E27FC236}">
                  <a16:creationId xmlns:a16="http://schemas.microsoft.com/office/drawing/2014/main" id="{A93F672F-F5AD-BD40-43CD-EFA94086FF49}"/>
                </a:ext>
              </a:extLst>
            </p:cNvPr>
            <p:cNvSpPr/>
            <p:nvPr/>
          </p:nvSpPr>
          <p:spPr>
            <a:xfrm>
              <a:off x="8109974" y="3175190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0BAFF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1" name="Freeform 293">
              <a:extLst>
                <a:ext uri="{FF2B5EF4-FFF2-40B4-BE49-F238E27FC236}">
                  <a16:creationId xmlns:a16="http://schemas.microsoft.com/office/drawing/2014/main" id="{5C1950AC-A21F-71C9-B256-52FEE9AE617F}"/>
                </a:ext>
              </a:extLst>
            </p:cNvPr>
            <p:cNvSpPr/>
            <p:nvPr/>
          </p:nvSpPr>
          <p:spPr>
            <a:xfrm>
              <a:off x="8019016" y="2792476"/>
              <a:ext cx="1958360" cy="854720"/>
            </a:xfrm>
            <a:custGeom>
              <a:avLst/>
              <a:gdLst>
                <a:gd name="connsiteX0" fmla="*/ 1930037 w 1930036"/>
                <a:gd name="connsiteY0" fmla="*/ 184419 h 368851"/>
                <a:gd name="connsiteX1" fmla="*/ 965038 w 1930036"/>
                <a:gd name="connsiteY1" fmla="*/ 368852 h 368851"/>
                <a:gd name="connsiteX2" fmla="*/ 0 w 1930036"/>
                <a:gd name="connsiteY2" fmla="*/ 184419 h 368851"/>
                <a:gd name="connsiteX3" fmla="*/ 0 w 1930036"/>
                <a:gd name="connsiteY3" fmla="*/ 9535 h 368851"/>
                <a:gd name="connsiteX4" fmla="*/ 1930037 w 1930036"/>
                <a:gd name="connsiteY4" fmla="*/ 0 h 368851"/>
                <a:gd name="connsiteX5" fmla="*/ 1930037 w 1930036"/>
                <a:gd name="connsiteY5" fmla="*/ 184419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36" h="368851">
                  <a:moveTo>
                    <a:pt x="1930037" y="184419"/>
                  </a:moveTo>
                  <a:cubicBezTo>
                    <a:pt x="1930037" y="286272"/>
                    <a:pt x="1498019" y="368852"/>
                    <a:pt x="965038" y="368852"/>
                  </a:cubicBezTo>
                  <a:cubicBezTo>
                    <a:pt x="432069" y="368852"/>
                    <a:pt x="0" y="286272"/>
                    <a:pt x="0" y="184419"/>
                  </a:cubicBezTo>
                  <a:lnTo>
                    <a:pt x="0" y="9535"/>
                  </a:lnTo>
                  <a:lnTo>
                    <a:pt x="1930037" y="0"/>
                  </a:lnTo>
                  <a:lnTo>
                    <a:pt x="1930037" y="1844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2" name="Freeform 294">
              <a:extLst>
                <a:ext uri="{FF2B5EF4-FFF2-40B4-BE49-F238E27FC236}">
                  <a16:creationId xmlns:a16="http://schemas.microsoft.com/office/drawing/2014/main" id="{25CF9FB8-306C-B376-EBA0-2164E79CCD8B}"/>
                </a:ext>
              </a:extLst>
            </p:cNvPr>
            <p:cNvSpPr/>
            <p:nvPr/>
          </p:nvSpPr>
          <p:spPr>
            <a:xfrm>
              <a:off x="8019016" y="2387210"/>
              <a:ext cx="1958400" cy="854720"/>
            </a:xfrm>
            <a:custGeom>
              <a:avLst/>
              <a:gdLst>
                <a:gd name="connsiteX0" fmla="*/ 1930075 w 1930075"/>
                <a:gd name="connsiteY0" fmla="*/ 184426 h 368851"/>
                <a:gd name="connsiteX1" fmla="*/ 965037 w 1930075"/>
                <a:gd name="connsiteY1" fmla="*/ 368852 h 368851"/>
                <a:gd name="connsiteX2" fmla="*/ -1 w 1930075"/>
                <a:gd name="connsiteY2" fmla="*/ 184426 h 368851"/>
                <a:gd name="connsiteX3" fmla="*/ 965037 w 1930075"/>
                <a:gd name="connsiteY3" fmla="*/ 0 h 368851"/>
                <a:gd name="connsiteX4" fmla="*/ 1930075 w 1930075"/>
                <a:gd name="connsiteY4" fmla="*/ 184426 h 3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75" h="368851">
                  <a:moveTo>
                    <a:pt x="1930075" y="184426"/>
                  </a:moveTo>
                  <a:cubicBezTo>
                    <a:pt x="1930075" y="286281"/>
                    <a:pt x="1498013" y="368852"/>
                    <a:pt x="965037" y="368852"/>
                  </a:cubicBezTo>
                  <a:cubicBezTo>
                    <a:pt x="432062" y="368852"/>
                    <a:pt x="-1" y="286281"/>
                    <a:pt x="-1" y="184426"/>
                  </a:cubicBezTo>
                  <a:cubicBezTo>
                    <a:pt x="-1" y="82570"/>
                    <a:pt x="432061" y="0"/>
                    <a:pt x="965037" y="0"/>
                  </a:cubicBezTo>
                  <a:cubicBezTo>
                    <a:pt x="1498012" y="0"/>
                    <a:pt x="1930075" y="82570"/>
                    <a:pt x="1930075" y="184426"/>
                  </a:cubicBezTo>
                  <a:close/>
                </a:path>
              </a:pathLst>
            </a:custGeom>
            <a:solidFill>
              <a:srgbClr val="0692C9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3" name="Freeform 295">
              <a:extLst>
                <a:ext uri="{FF2B5EF4-FFF2-40B4-BE49-F238E27FC236}">
                  <a16:creationId xmlns:a16="http://schemas.microsoft.com/office/drawing/2014/main" id="{214E96F0-A022-F09D-0DBD-0150EB6EDB45}"/>
                </a:ext>
              </a:extLst>
            </p:cNvPr>
            <p:cNvSpPr/>
            <p:nvPr/>
          </p:nvSpPr>
          <p:spPr>
            <a:xfrm>
              <a:off x="8019016" y="2387196"/>
              <a:ext cx="1166351" cy="847277"/>
            </a:xfrm>
            <a:custGeom>
              <a:avLst/>
              <a:gdLst>
                <a:gd name="connsiteX0" fmla="*/ 965038 w 1149482"/>
                <a:gd name="connsiteY0" fmla="*/ 0 h 365639"/>
                <a:gd name="connsiteX1" fmla="*/ 0 w 1149482"/>
                <a:gd name="connsiteY1" fmla="*/ 184432 h 365639"/>
                <a:gd name="connsiteX2" fmla="*/ 786243 w 1149482"/>
                <a:gd name="connsiteY2" fmla="*/ 365639 h 365639"/>
                <a:gd name="connsiteX3" fmla="*/ 1149482 w 1149482"/>
                <a:gd name="connsiteY3" fmla="*/ 3415 h 365639"/>
                <a:gd name="connsiteX4" fmla="*/ 965038 w 1149482"/>
                <a:gd name="connsiteY4" fmla="*/ 0 h 3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82" h="365639">
                  <a:moveTo>
                    <a:pt x="965038" y="0"/>
                  </a:moveTo>
                  <a:cubicBezTo>
                    <a:pt x="432069" y="0"/>
                    <a:pt x="0" y="82579"/>
                    <a:pt x="0" y="184432"/>
                  </a:cubicBezTo>
                  <a:cubicBezTo>
                    <a:pt x="0" y="274604"/>
                    <a:pt x="338735" y="349616"/>
                    <a:pt x="786243" y="365639"/>
                  </a:cubicBezTo>
                  <a:lnTo>
                    <a:pt x="1149482" y="3415"/>
                  </a:lnTo>
                  <a:cubicBezTo>
                    <a:pt x="1089757" y="1193"/>
                    <a:pt x="1028140" y="0"/>
                    <a:pt x="9650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4" name="Freeform 296">
              <a:extLst>
                <a:ext uri="{FF2B5EF4-FFF2-40B4-BE49-F238E27FC236}">
                  <a16:creationId xmlns:a16="http://schemas.microsoft.com/office/drawing/2014/main" id="{65C76B1A-1B64-E55E-E4BC-47A037EF1244}"/>
                </a:ext>
              </a:extLst>
            </p:cNvPr>
            <p:cNvSpPr/>
            <p:nvPr/>
          </p:nvSpPr>
          <p:spPr>
            <a:xfrm>
              <a:off x="8109974" y="2500551"/>
              <a:ext cx="1776484" cy="628047"/>
            </a:xfrm>
            <a:custGeom>
              <a:avLst/>
              <a:gdLst>
                <a:gd name="connsiteX0" fmla="*/ 1750790 w 1750790"/>
                <a:gd name="connsiteY0" fmla="*/ 135515 h 271031"/>
                <a:gd name="connsiteX1" fmla="*/ 875395 w 1750790"/>
                <a:gd name="connsiteY1" fmla="*/ 271031 h 271031"/>
                <a:gd name="connsiteX2" fmla="*/ -1 w 1750790"/>
                <a:gd name="connsiteY2" fmla="*/ 135515 h 271031"/>
                <a:gd name="connsiteX3" fmla="*/ 875395 w 1750790"/>
                <a:gd name="connsiteY3" fmla="*/ 0 h 271031"/>
                <a:gd name="connsiteX4" fmla="*/ 1750790 w 1750790"/>
                <a:gd name="connsiteY4" fmla="*/ 135515 h 27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790" h="271031">
                  <a:moveTo>
                    <a:pt x="1750790" y="135515"/>
                  </a:moveTo>
                  <a:cubicBezTo>
                    <a:pt x="1750790" y="210359"/>
                    <a:pt x="1358862" y="271031"/>
                    <a:pt x="875395" y="271031"/>
                  </a:cubicBezTo>
                  <a:cubicBezTo>
                    <a:pt x="391927" y="271031"/>
                    <a:pt x="-1" y="210359"/>
                    <a:pt x="-1" y="135515"/>
                  </a:cubicBezTo>
                  <a:cubicBezTo>
                    <a:pt x="-1" y="60672"/>
                    <a:pt x="391927" y="0"/>
                    <a:pt x="875395" y="0"/>
                  </a:cubicBezTo>
                  <a:cubicBezTo>
                    <a:pt x="1358862" y="0"/>
                    <a:pt x="1750790" y="60672"/>
                    <a:pt x="1750790" y="135515"/>
                  </a:cubicBezTo>
                  <a:close/>
                </a:path>
              </a:pathLst>
            </a:custGeom>
            <a:solidFill>
              <a:srgbClr val="01B0F1">
                <a:alpha val="50000"/>
              </a:srgbClr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05" name="Graphic 2">
              <a:extLst>
                <a:ext uri="{FF2B5EF4-FFF2-40B4-BE49-F238E27FC236}">
                  <a16:creationId xmlns:a16="http://schemas.microsoft.com/office/drawing/2014/main" id="{EE62B9B5-62F5-E92D-4050-9535A4ACD476}"/>
                </a:ext>
              </a:extLst>
            </p:cNvPr>
            <p:cNvGrpSpPr/>
            <p:nvPr/>
          </p:nvGrpSpPr>
          <p:grpSpPr>
            <a:xfrm>
              <a:off x="8019016" y="1712556"/>
              <a:ext cx="1958400" cy="1260000"/>
              <a:chOff x="10822775" y="6053702"/>
              <a:chExt cx="1930075" cy="543748"/>
            </a:xfrm>
            <a:effectLst>
              <a:outerShdw blurRad="63500" dist="38100" dir="2700000" algn="t" rotWithShape="0">
                <a:schemeClr val="bg2">
                  <a:lumMod val="25000"/>
                  <a:alpha val="15000"/>
                </a:schemeClr>
              </a:outerShdw>
            </a:effectLst>
          </p:grpSpPr>
          <p:sp>
            <p:nvSpPr>
              <p:cNvPr id="206" name="Freeform 293">
                <a:extLst>
                  <a:ext uri="{FF2B5EF4-FFF2-40B4-BE49-F238E27FC236}">
                    <a16:creationId xmlns:a16="http://schemas.microsoft.com/office/drawing/2014/main" id="{F9A355DD-2A41-33B5-AF9D-ADB5DAAAFADD}"/>
                  </a:ext>
                </a:extLst>
              </p:cNvPr>
              <p:cNvSpPr/>
              <p:nvPr/>
            </p:nvSpPr>
            <p:spPr>
              <a:xfrm>
                <a:off x="10822775" y="6228599"/>
                <a:ext cx="1930036" cy="368851"/>
              </a:xfrm>
              <a:custGeom>
                <a:avLst/>
                <a:gdLst>
                  <a:gd name="connsiteX0" fmla="*/ 1930037 w 1930036"/>
                  <a:gd name="connsiteY0" fmla="*/ 184419 h 368851"/>
                  <a:gd name="connsiteX1" fmla="*/ 965038 w 1930036"/>
                  <a:gd name="connsiteY1" fmla="*/ 368852 h 368851"/>
                  <a:gd name="connsiteX2" fmla="*/ 0 w 1930036"/>
                  <a:gd name="connsiteY2" fmla="*/ 184419 h 368851"/>
                  <a:gd name="connsiteX3" fmla="*/ 0 w 1930036"/>
                  <a:gd name="connsiteY3" fmla="*/ 9535 h 368851"/>
                  <a:gd name="connsiteX4" fmla="*/ 1930037 w 1930036"/>
                  <a:gd name="connsiteY4" fmla="*/ 0 h 368851"/>
                  <a:gd name="connsiteX5" fmla="*/ 1930037 w 1930036"/>
                  <a:gd name="connsiteY5" fmla="*/ 184419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036" h="368851">
                    <a:moveTo>
                      <a:pt x="1930037" y="184419"/>
                    </a:moveTo>
                    <a:cubicBezTo>
                      <a:pt x="1930037" y="286272"/>
                      <a:pt x="1498019" y="368852"/>
                      <a:pt x="965038" y="368852"/>
                    </a:cubicBezTo>
                    <a:cubicBezTo>
                      <a:pt x="432069" y="368852"/>
                      <a:pt x="0" y="286272"/>
                      <a:pt x="0" y="184419"/>
                    </a:cubicBezTo>
                    <a:lnTo>
                      <a:pt x="0" y="9535"/>
                    </a:lnTo>
                    <a:lnTo>
                      <a:pt x="1930037" y="0"/>
                    </a:lnTo>
                    <a:lnTo>
                      <a:pt x="1930037" y="18441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07" name="Freeform 294">
                <a:extLst>
                  <a:ext uri="{FF2B5EF4-FFF2-40B4-BE49-F238E27FC236}">
                    <a16:creationId xmlns:a16="http://schemas.microsoft.com/office/drawing/2014/main" id="{AB65E885-82BC-E3BC-7F29-BC04C3CD5B36}"/>
                  </a:ext>
                </a:extLst>
              </p:cNvPr>
              <p:cNvSpPr/>
              <p:nvPr/>
            </p:nvSpPr>
            <p:spPr>
              <a:xfrm>
                <a:off x="10822775" y="6053708"/>
                <a:ext cx="1930075" cy="368851"/>
              </a:xfrm>
              <a:custGeom>
                <a:avLst/>
                <a:gdLst>
                  <a:gd name="connsiteX0" fmla="*/ 1930075 w 1930075"/>
                  <a:gd name="connsiteY0" fmla="*/ 184426 h 368851"/>
                  <a:gd name="connsiteX1" fmla="*/ 965037 w 1930075"/>
                  <a:gd name="connsiteY1" fmla="*/ 368852 h 368851"/>
                  <a:gd name="connsiteX2" fmla="*/ -1 w 1930075"/>
                  <a:gd name="connsiteY2" fmla="*/ 184426 h 368851"/>
                  <a:gd name="connsiteX3" fmla="*/ 965037 w 1930075"/>
                  <a:gd name="connsiteY3" fmla="*/ 0 h 368851"/>
                  <a:gd name="connsiteX4" fmla="*/ 1930075 w 1930075"/>
                  <a:gd name="connsiteY4" fmla="*/ 184426 h 36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0075" h="368851">
                    <a:moveTo>
                      <a:pt x="1930075" y="184426"/>
                    </a:moveTo>
                    <a:cubicBezTo>
                      <a:pt x="1930075" y="286281"/>
                      <a:pt x="1498013" y="368852"/>
                      <a:pt x="965037" y="368852"/>
                    </a:cubicBezTo>
                    <a:cubicBezTo>
                      <a:pt x="432062" y="368852"/>
                      <a:pt x="-1" y="286281"/>
                      <a:pt x="-1" y="184426"/>
                    </a:cubicBezTo>
                    <a:cubicBezTo>
                      <a:pt x="-1" y="82570"/>
                      <a:pt x="432061" y="0"/>
                      <a:pt x="965037" y="0"/>
                    </a:cubicBezTo>
                    <a:cubicBezTo>
                      <a:pt x="1498012" y="0"/>
                      <a:pt x="1930075" y="82570"/>
                      <a:pt x="1930075" y="184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08" name="Freeform 295">
                <a:extLst>
                  <a:ext uri="{FF2B5EF4-FFF2-40B4-BE49-F238E27FC236}">
                    <a16:creationId xmlns:a16="http://schemas.microsoft.com/office/drawing/2014/main" id="{721D29EA-503F-70A5-DE53-275C7F3DAA88}"/>
                  </a:ext>
                </a:extLst>
              </p:cNvPr>
              <p:cNvSpPr/>
              <p:nvPr/>
            </p:nvSpPr>
            <p:spPr>
              <a:xfrm>
                <a:off x="10822775" y="6053702"/>
                <a:ext cx="1149482" cy="365639"/>
              </a:xfrm>
              <a:custGeom>
                <a:avLst/>
                <a:gdLst>
                  <a:gd name="connsiteX0" fmla="*/ 965038 w 1149482"/>
                  <a:gd name="connsiteY0" fmla="*/ 0 h 365639"/>
                  <a:gd name="connsiteX1" fmla="*/ 0 w 1149482"/>
                  <a:gd name="connsiteY1" fmla="*/ 184432 h 365639"/>
                  <a:gd name="connsiteX2" fmla="*/ 786243 w 1149482"/>
                  <a:gd name="connsiteY2" fmla="*/ 365639 h 365639"/>
                  <a:gd name="connsiteX3" fmla="*/ 1149482 w 1149482"/>
                  <a:gd name="connsiteY3" fmla="*/ 3415 h 365639"/>
                  <a:gd name="connsiteX4" fmla="*/ 965038 w 1149482"/>
                  <a:gd name="connsiteY4" fmla="*/ 0 h 36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482" h="365639">
                    <a:moveTo>
                      <a:pt x="965038" y="0"/>
                    </a:moveTo>
                    <a:cubicBezTo>
                      <a:pt x="432069" y="0"/>
                      <a:pt x="0" y="82579"/>
                      <a:pt x="0" y="184432"/>
                    </a:cubicBezTo>
                    <a:cubicBezTo>
                      <a:pt x="0" y="274604"/>
                      <a:pt x="338735" y="349616"/>
                      <a:pt x="786243" y="365639"/>
                    </a:cubicBezTo>
                    <a:lnTo>
                      <a:pt x="1149482" y="3415"/>
                    </a:lnTo>
                    <a:cubicBezTo>
                      <a:pt x="1089757" y="1193"/>
                      <a:pt x="1028140" y="0"/>
                      <a:pt x="96503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09" name="Freeform 296">
                <a:extLst>
                  <a:ext uri="{FF2B5EF4-FFF2-40B4-BE49-F238E27FC236}">
                    <a16:creationId xmlns:a16="http://schemas.microsoft.com/office/drawing/2014/main" id="{9AAAA2CE-18D6-1139-2B6A-8B0272028DE0}"/>
                  </a:ext>
                </a:extLst>
              </p:cNvPr>
              <p:cNvSpPr/>
              <p:nvPr/>
            </p:nvSpPr>
            <p:spPr>
              <a:xfrm>
                <a:off x="10912417" y="6102620"/>
                <a:ext cx="1750790" cy="271031"/>
              </a:xfrm>
              <a:custGeom>
                <a:avLst/>
                <a:gdLst>
                  <a:gd name="connsiteX0" fmla="*/ 1750790 w 1750790"/>
                  <a:gd name="connsiteY0" fmla="*/ 135515 h 271031"/>
                  <a:gd name="connsiteX1" fmla="*/ 875395 w 1750790"/>
                  <a:gd name="connsiteY1" fmla="*/ 271031 h 271031"/>
                  <a:gd name="connsiteX2" fmla="*/ -1 w 1750790"/>
                  <a:gd name="connsiteY2" fmla="*/ 135515 h 271031"/>
                  <a:gd name="connsiteX3" fmla="*/ 875395 w 1750790"/>
                  <a:gd name="connsiteY3" fmla="*/ 0 h 271031"/>
                  <a:gd name="connsiteX4" fmla="*/ 1750790 w 1750790"/>
                  <a:gd name="connsiteY4" fmla="*/ 135515 h 27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790" h="271031">
                    <a:moveTo>
                      <a:pt x="1750790" y="135515"/>
                    </a:moveTo>
                    <a:cubicBezTo>
                      <a:pt x="1750790" y="210359"/>
                      <a:pt x="1358862" y="271031"/>
                      <a:pt x="875395" y="271031"/>
                    </a:cubicBezTo>
                    <a:cubicBezTo>
                      <a:pt x="391927" y="271031"/>
                      <a:pt x="-1" y="210359"/>
                      <a:pt x="-1" y="135515"/>
                    </a:cubicBezTo>
                    <a:cubicBezTo>
                      <a:pt x="-1" y="60672"/>
                      <a:pt x="391927" y="0"/>
                      <a:pt x="875395" y="0"/>
                    </a:cubicBezTo>
                    <a:cubicBezTo>
                      <a:pt x="1358862" y="0"/>
                      <a:pt x="1750790" y="60672"/>
                      <a:pt x="1750790" y="135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6319DE3E-6A50-CB6C-2F1F-4AB72AE37BAA}"/>
              </a:ext>
            </a:extLst>
          </p:cNvPr>
          <p:cNvSpPr txBox="1"/>
          <p:nvPr/>
        </p:nvSpPr>
        <p:spPr>
          <a:xfrm>
            <a:off x="861471" y="551125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OLTP </a:t>
            </a:r>
            <a:r>
              <a:rPr lang="en-US" dirty="0" err="1"/>
              <a:t>Shardman</a:t>
            </a:r>
            <a:endParaRPr lang="ru-RU" dirty="0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CD8ABA65-0E5B-FAE0-4C68-A683F401C2AD}"/>
              </a:ext>
            </a:extLst>
          </p:cNvPr>
          <p:cNvSpPr txBox="1"/>
          <p:nvPr/>
        </p:nvSpPr>
        <p:spPr>
          <a:xfrm>
            <a:off x="5207019" y="562654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OLAP  </a:t>
            </a:r>
            <a:r>
              <a:rPr lang="en-US" dirty="0" err="1"/>
              <a:t>Shardman</a:t>
            </a:r>
            <a:endParaRPr lang="ru-RU" dirty="0"/>
          </a:p>
        </p:txBody>
      </p:sp>
      <p:pic>
        <p:nvPicPr>
          <p:cNvPr id="299" name="Рисунок 298">
            <a:extLst>
              <a:ext uri="{FF2B5EF4-FFF2-40B4-BE49-F238E27FC236}">
                <a16:creationId xmlns:a16="http://schemas.microsoft.com/office/drawing/2014/main" id="{4B307530-EA82-33FE-380F-6CBF365FD9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38031" y="4992966"/>
            <a:ext cx="1087735" cy="1125311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51083A5-3676-DAC7-6D93-C51ABF32F5F7}"/>
              </a:ext>
            </a:extLst>
          </p:cNvPr>
          <p:cNvCxnSpPr>
            <a:stCxn id="15" idx="0"/>
          </p:cNvCxnSpPr>
          <p:nvPr/>
        </p:nvCxnSpPr>
        <p:spPr>
          <a:xfrm flipV="1">
            <a:off x="4803254" y="1656762"/>
            <a:ext cx="909476" cy="13624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A4E72793-6CB7-DFC4-CEC4-46D866C02569}"/>
              </a:ext>
            </a:extLst>
          </p:cNvPr>
          <p:cNvCxnSpPr/>
          <p:nvPr/>
        </p:nvCxnSpPr>
        <p:spPr>
          <a:xfrm flipH="1" flipV="1">
            <a:off x="6437014" y="1656762"/>
            <a:ext cx="1182389" cy="17512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B8FBC6-71FD-8A3D-6205-11478BD08DA6}"/>
              </a:ext>
            </a:extLst>
          </p:cNvPr>
          <p:cNvSpPr txBox="1"/>
          <p:nvPr/>
        </p:nvSpPr>
        <p:spPr>
          <a:xfrm>
            <a:off x="394532" y="5816062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Очень быстрый</a:t>
            </a:r>
          </a:p>
          <a:p>
            <a:r>
              <a:rPr lang="en-US" b="1" dirty="0">
                <a:solidFill>
                  <a:srgbClr val="FF0000"/>
                </a:solidFill>
              </a:rPr>
              <a:t>OLTP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74012-D876-74DB-E218-53DD95102DBE}"/>
              </a:ext>
            </a:extLst>
          </p:cNvPr>
          <p:cNvSpPr txBox="1"/>
          <p:nvPr/>
        </p:nvSpPr>
        <p:spPr>
          <a:xfrm>
            <a:off x="3992364" y="5818689"/>
            <a:ext cx="156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OLTP 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en-US" b="1" dirty="0">
                <a:solidFill>
                  <a:srgbClr val="FF0000"/>
                </a:solidFill>
              </a:rPr>
              <a:t> OLAP</a:t>
            </a:r>
            <a:r>
              <a:rPr lang="ru-RU" b="1" dirty="0">
                <a:solidFill>
                  <a:srgbClr val="FF0000"/>
                </a:solidFill>
              </a:rPr>
              <a:t>,  </a:t>
            </a:r>
            <a:r>
              <a:rPr lang="en-US" b="1" dirty="0">
                <a:solidFill>
                  <a:srgbClr val="FF0000"/>
                </a:solidFill>
              </a:rPr>
              <a:t>DWH, HTAP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034249-A941-D921-4F2A-F485061548B1}"/>
              </a:ext>
            </a:extLst>
          </p:cNvPr>
          <p:cNvSpPr txBox="1"/>
          <p:nvPr/>
        </p:nvSpPr>
        <p:spPr>
          <a:xfrm>
            <a:off x="9253781" y="6201630"/>
            <a:ext cx="25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Очень большие </a:t>
            </a:r>
            <a:r>
              <a:rPr lang="en-US" b="1" dirty="0">
                <a:solidFill>
                  <a:srgbClr val="FF0000"/>
                </a:solidFill>
              </a:rPr>
              <a:t>OLAP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045720-444C-EA8C-2A07-A57D88F26D43}"/>
              </a:ext>
            </a:extLst>
          </p:cNvPr>
          <p:cNvSpPr txBox="1"/>
          <p:nvPr/>
        </p:nvSpPr>
        <p:spPr>
          <a:xfrm>
            <a:off x="681982" y="14287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Позиционирование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E6D52C-88C9-FC3D-63C3-6696D845A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131" y="3699755"/>
            <a:ext cx="1143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E288D2-97CF-D2FF-F140-B76266BA9ECC}"/>
              </a:ext>
            </a:extLst>
          </p:cNvPr>
          <p:cNvSpPr/>
          <p:nvPr/>
        </p:nvSpPr>
        <p:spPr>
          <a:xfrm>
            <a:off x="1559884" y="4689848"/>
            <a:ext cx="1147864" cy="1605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96AB8B-5394-6077-4085-8CE5531E64F5}"/>
              </a:ext>
            </a:extLst>
          </p:cNvPr>
          <p:cNvSpPr/>
          <p:nvPr/>
        </p:nvSpPr>
        <p:spPr>
          <a:xfrm>
            <a:off x="7757484" y="4689848"/>
            <a:ext cx="1147864" cy="1605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7A377B-09E0-CCD3-FF54-18BA1FD5583A}"/>
              </a:ext>
            </a:extLst>
          </p:cNvPr>
          <p:cNvSpPr/>
          <p:nvPr/>
        </p:nvSpPr>
        <p:spPr>
          <a:xfrm>
            <a:off x="6080976" y="4689848"/>
            <a:ext cx="1147864" cy="1605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E8F4C3-4793-5EF0-6083-F3636EB9761C}"/>
              </a:ext>
            </a:extLst>
          </p:cNvPr>
          <p:cNvSpPr/>
          <p:nvPr/>
        </p:nvSpPr>
        <p:spPr>
          <a:xfrm>
            <a:off x="4333564" y="4689848"/>
            <a:ext cx="1147864" cy="1605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Объект 26" descr="Изображение выглядит как снимок экрана, диаграмма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9C17898-7EB6-2A62-5692-2C6712C15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59" y="4317909"/>
            <a:ext cx="607752" cy="657221"/>
          </a:xfr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A31760A-22C1-DB54-2AF1-230A563F412B}"/>
              </a:ext>
            </a:extLst>
          </p:cNvPr>
          <p:cNvCxnSpPr>
            <a:cxnSpLocks/>
          </p:cNvCxnSpPr>
          <p:nvPr/>
        </p:nvCxnSpPr>
        <p:spPr>
          <a:xfrm>
            <a:off x="2134032" y="6294912"/>
            <a:ext cx="0" cy="319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CF36E2-22C4-3916-7A1E-623BD9E3ABC2}"/>
              </a:ext>
            </a:extLst>
          </p:cNvPr>
          <p:cNvCxnSpPr/>
          <p:nvPr/>
        </p:nvCxnSpPr>
        <p:spPr>
          <a:xfrm>
            <a:off x="2133816" y="6624320"/>
            <a:ext cx="619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5D18B3-1E31-CB5F-F0D8-CED3F1F73DB1}"/>
              </a:ext>
            </a:extLst>
          </p:cNvPr>
          <p:cNvCxnSpPr>
            <a:cxnSpLocks/>
          </p:cNvCxnSpPr>
          <p:nvPr/>
        </p:nvCxnSpPr>
        <p:spPr>
          <a:xfrm>
            <a:off x="4907496" y="6305072"/>
            <a:ext cx="0" cy="319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6B8A50-5D2D-F85A-FEF4-994919FCEF25}"/>
              </a:ext>
            </a:extLst>
          </p:cNvPr>
          <p:cNvCxnSpPr>
            <a:cxnSpLocks/>
          </p:cNvCxnSpPr>
          <p:nvPr/>
        </p:nvCxnSpPr>
        <p:spPr>
          <a:xfrm>
            <a:off x="6655340" y="6318168"/>
            <a:ext cx="0" cy="319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8BAEC09-DEB5-D216-98DE-36DC77C0F139}"/>
              </a:ext>
            </a:extLst>
          </p:cNvPr>
          <p:cNvCxnSpPr>
            <a:cxnSpLocks/>
          </p:cNvCxnSpPr>
          <p:nvPr/>
        </p:nvCxnSpPr>
        <p:spPr>
          <a:xfrm>
            <a:off x="8331416" y="6305072"/>
            <a:ext cx="0" cy="319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FAF2A7-67D5-68DA-A43D-1306FAFD57DF}"/>
              </a:ext>
            </a:extLst>
          </p:cNvPr>
          <p:cNvSpPr txBox="1"/>
          <p:nvPr/>
        </p:nvSpPr>
        <p:spPr>
          <a:xfrm>
            <a:off x="1706880" y="50698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Мастер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39C5D3-5AC9-8BB0-86C6-6AB8B2CFF701}"/>
              </a:ext>
            </a:extLst>
          </p:cNvPr>
          <p:cNvSpPr txBox="1"/>
          <p:nvPr/>
        </p:nvSpPr>
        <p:spPr>
          <a:xfrm>
            <a:off x="4377543" y="512304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Реплика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C5433-EF5E-014C-9848-FEE7DABFF231}"/>
              </a:ext>
            </a:extLst>
          </p:cNvPr>
          <p:cNvSpPr txBox="1"/>
          <p:nvPr/>
        </p:nvSpPr>
        <p:spPr>
          <a:xfrm>
            <a:off x="6080976" y="512304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Реплика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4D5595-BC36-429A-5E19-3F87EE892B7C}"/>
              </a:ext>
            </a:extLst>
          </p:cNvPr>
          <p:cNvSpPr txBox="1"/>
          <p:nvPr/>
        </p:nvSpPr>
        <p:spPr>
          <a:xfrm>
            <a:off x="7772759" y="513499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Реплика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82ECB8-CB7A-9673-E621-C099C5705EA0}"/>
              </a:ext>
            </a:extLst>
          </p:cNvPr>
          <p:cNvSpPr txBox="1"/>
          <p:nvPr/>
        </p:nvSpPr>
        <p:spPr>
          <a:xfrm>
            <a:off x="979714" y="452374"/>
            <a:ext cx="2239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PROXIMA =</a:t>
            </a:r>
            <a:endParaRPr lang="ru-RU" sz="3200" b="1" dirty="0"/>
          </a:p>
        </p:txBody>
      </p:sp>
      <p:pic>
        <p:nvPicPr>
          <p:cNvPr id="29" name="Рисунок 22">
            <a:extLst>
              <a:ext uri="{FF2B5EF4-FFF2-40B4-BE49-F238E27FC236}">
                <a16:creationId xmlns:a16="http://schemas.microsoft.com/office/drawing/2014/main" id="{05A54AF5-8C3D-97A4-3732-D1D7D67B2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52" y="1660718"/>
            <a:ext cx="809625" cy="8096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51B67B-77D4-7AF6-7A65-DF322B676E09}"/>
              </a:ext>
            </a:extLst>
          </p:cNvPr>
          <p:cNvSpPr txBox="1"/>
          <p:nvPr/>
        </p:nvSpPr>
        <p:spPr>
          <a:xfrm>
            <a:off x="4160577" y="214772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  <a:endParaRPr lang="ru-RU" dirty="0"/>
          </a:p>
        </p:txBody>
      </p:sp>
      <p:pic>
        <p:nvPicPr>
          <p:cNvPr id="31" name="Рисунок 22">
            <a:extLst>
              <a:ext uri="{FF2B5EF4-FFF2-40B4-BE49-F238E27FC236}">
                <a16:creationId xmlns:a16="http://schemas.microsoft.com/office/drawing/2014/main" id="{2E304E3B-8434-775F-271E-40D325B60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2" y="1687935"/>
            <a:ext cx="809625" cy="8096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482779-8EDA-0596-16A3-9092A5115419}"/>
              </a:ext>
            </a:extLst>
          </p:cNvPr>
          <p:cNvSpPr txBox="1"/>
          <p:nvPr/>
        </p:nvSpPr>
        <p:spPr>
          <a:xfrm>
            <a:off x="6761537" y="217493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265788-82A1-EC07-D2D9-BA3A56C4DE14}"/>
              </a:ext>
            </a:extLst>
          </p:cNvPr>
          <p:cNvSpPr/>
          <p:nvPr/>
        </p:nvSpPr>
        <p:spPr>
          <a:xfrm>
            <a:off x="1559884" y="3983162"/>
            <a:ext cx="1147864" cy="4267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4CB7A8C-56F7-B563-B671-8092748BB987}"/>
              </a:ext>
            </a:extLst>
          </p:cNvPr>
          <p:cNvCxnSpPr/>
          <p:nvPr/>
        </p:nvCxnSpPr>
        <p:spPr>
          <a:xfrm>
            <a:off x="1706880" y="442004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02D5139-098F-2501-162F-C945D123D4B7}"/>
              </a:ext>
            </a:extLst>
          </p:cNvPr>
          <p:cNvCxnSpPr/>
          <p:nvPr/>
        </p:nvCxnSpPr>
        <p:spPr>
          <a:xfrm>
            <a:off x="1869440" y="442004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651882D-B279-B8DD-7476-91CD5DC1436E}"/>
              </a:ext>
            </a:extLst>
          </p:cNvPr>
          <p:cNvCxnSpPr/>
          <p:nvPr/>
        </p:nvCxnSpPr>
        <p:spPr>
          <a:xfrm>
            <a:off x="2021840" y="442004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686AE1B-BEB0-C535-9B50-3EBE47348942}"/>
              </a:ext>
            </a:extLst>
          </p:cNvPr>
          <p:cNvCxnSpPr/>
          <p:nvPr/>
        </p:nvCxnSpPr>
        <p:spPr>
          <a:xfrm>
            <a:off x="2183933" y="442077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422F126-541A-3966-DF47-FD18D700923B}"/>
              </a:ext>
            </a:extLst>
          </p:cNvPr>
          <p:cNvCxnSpPr/>
          <p:nvPr/>
        </p:nvCxnSpPr>
        <p:spPr>
          <a:xfrm>
            <a:off x="2336800" y="443093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9955F5C-CD3C-53A2-1B84-0D36B612304A}"/>
              </a:ext>
            </a:extLst>
          </p:cNvPr>
          <p:cNvCxnSpPr/>
          <p:nvPr/>
        </p:nvCxnSpPr>
        <p:spPr>
          <a:xfrm>
            <a:off x="2519680" y="443093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FE38E35-5D86-F147-E317-9F2B255319AA}"/>
              </a:ext>
            </a:extLst>
          </p:cNvPr>
          <p:cNvSpPr/>
          <p:nvPr/>
        </p:nvSpPr>
        <p:spPr>
          <a:xfrm>
            <a:off x="4377868" y="4014724"/>
            <a:ext cx="1147864" cy="4267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B062A2F-7140-8171-53F7-CAFC3274AF12}"/>
              </a:ext>
            </a:extLst>
          </p:cNvPr>
          <p:cNvCxnSpPr/>
          <p:nvPr/>
        </p:nvCxnSpPr>
        <p:spPr>
          <a:xfrm>
            <a:off x="4524864" y="4451604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8BCA7EF4-34F8-7AAA-104E-4EBDE52270FD}"/>
              </a:ext>
            </a:extLst>
          </p:cNvPr>
          <p:cNvCxnSpPr/>
          <p:nvPr/>
        </p:nvCxnSpPr>
        <p:spPr>
          <a:xfrm>
            <a:off x="4687424" y="4451603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273C234-3F7B-18F9-0221-07846309D10D}"/>
              </a:ext>
            </a:extLst>
          </p:cNvPr>
          <p:cNvCxnSpPr/>
          <p:nvPr/>
        </p:nvCxnSpPr>
        <p:spPr>
          <a:xfrm>
            <a:off x="4839824" y="4451603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498EAB6-F471-272C-31BB-040E706143D9}"/>
              </a:ext>
            </a:extLst>
          </p:cNvPr>
          <p:cNvCxnSpPr/>
          <p:nvPr/>
        </p:nvCxnSpPr>
        <p:spPr>
          <a:xfrm>
            <a:off x="5001917" y="4452334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13E52B8-BABC-BB83-C36E-FDCEDF34F716}"/>
              </a:ext>
            </a:extLst>
          </p:cNvPr>
          <p:cNvCxnSpPr/>
          <p:nvPr/>
        </p:nvCxnSpPr>
        <p:spPr>
          <a:xfrm>
            <a:off x="5154784" y="4462494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1B884C1-8988-6713-7159-0E2C103B36C2}"/>
              </a:ext>
            </a:extLst>
          </p:cNvPr>
          <p:cNvCxnSpPr/>
          <p:nvPr/>
        </p:nvCxnSpPr>
        <p:spPr>
          <a:xfrm>
            <a:off x="5337664" y="4462494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40344D1-DEB8-F80D-5A59-F83D78E6CABC}"/>
              </a:ext>
            </a:extLst>
          </p:cNvPr>
          <p:cNvSpPr/>
          <p:nvPr/>
        </p:nvSpPr>
        <p:spPr>
          <a:xfrm>
            <a:off x="6096000" y="3993321"/>
            <a:ext cx="1147864" cy="4267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FEDC24B-0E6A-924D-B262-6D51626A59CA}"/>
              </a:ext>
            </a:extLst>
          </p:cNvPr>
          <p:cNvCxnSpPr/>
          <p:nvPr/>
        </p:nvCxnSpPr>
        <p:spPr>
          <a:xfrm>
            <a:off x="6242996" y="443020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0024E992-6695-6C90-DDAA-22F366BFD4A0}"/>
              </a:ext>
            </a:extLst>
          </p:cNvPr>
          <p:cNvCxnSpPr/>
          <p:nvPr/>
        </p:nvCxnSpPr>
        <p:spPr>
          <a:xfrm>
            <a:off x="6405556" y="4430200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3B76E9C1-8F64-1924-4A51-E566E14FE11C}"/>
              </a:ext>
            </a:extLst>
          </p:cNvPr>
          <p:cNvCxnSpPr/>
          <p:nvPr/>
        </p:nvCxnSpPr>
        <p:spPr>
          <a:xfrm>
            <a:off x="6557956" y="4430200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C3B3735-0285-B2CB-A46C-03BB833EBF35}"/>
              </a:ext>
            </a:extLst>
          </p:cNvPr>
          <p:cNvCxnSpPr/>
          <p:nvPr/>
        </p:nvCxnSpPr>
        <p:spPr>
          <a:xfrm>
            <a:off x="6720049" y="443093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BDD8516-EA6B-0688-DFD7-3437DC7C3F20}"/>
              </a:ext>
            </a:extLst>
          </p:cNvPr>
          <p:cNvCxnSpPr/>
          <p:nvPr/>
        </p:nvCxnSpPr>
        <p:spPr>
          <a:xfrm>
            <a:off x="6872916" y="444109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75CD048C-4F41-5E65-78FB-E57BE60557E2}"/>
              </a:ext>
            </a:extLst>
          </p:cNvPr>
          <p:cNvCxnSpPr/>
          <p:nvPr/>
        </p:nvCxnSpPr>
        <p:spPr>
          <a:xfrm>
            <a:off x="7055796" y="444109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166D082-125B-E27D-5677-4ECEC1E3D577}"/>
              </a:ext>
            </a:extLst>
          </p:cNvPr>
          <p:cNvSpPr/>
          <p:nvPr/>
        </p:nvSpPr>
        <p:spPr>
          <a:xfrm>
            <a:off x="7772759" y="3983162"/>
            <a:ext cx="1147864" cy="4267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EB5E580B-0D1F-3B52-C72D-239E54E947D8}"/>
              </a:ext>
            </a:extLst>
          </p:cNvPr>
          <p:cNvCxnSpPr/>
          <p:nvPr/>
        </p:nvCxnSpPr>
        <p:spPr>
          <a:xfrm>
            <a:off x="7919755" y="442004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E23DD5B-D3D0-87C5-4B2D-AC43DC3A273E}"/>
              </a:ext>
            </a:extLst>
          </p:cNvPr>
          <p:cNvCxnSpPr/>
          <p:nvPr/>
        </p:nvCxnSpPr>
        <p:spPr>
          <a:xfrm>
            <a:off x="8082315" y="442004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4F263A1-1160-C060-BD44-6AB564D0CE40}"/>
              </a:ext>
            </a:extLst>
          </p:cNvPr>
          <p:cNvCxnSpPr/>
          <p:nvPr/>
        </p:nvCxnSpPr>
        <p:spPr>
          <a:xfrm>
            <a:off x="8234715" y="4420041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C614749-2A07-FF8A-328D-E46CF85FFD00}"/>
              </a:ext>
            </a:extLst>
          </p:cNvPr>
          <p:cNvCxnSpPr/>
          <p:nvPr/>
        </p:nvCxnSpPr>
        <p:spPr>
          <a:xfrm>
            <a:off x="8396808" y="442077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2750A41A-9A65-E0C0-9345-FCD5312BF49D}"/>
              </a:ext>
            </a:extLst>
          </p:cNvPr>
          <p:cNvCxnSpPr/>
          <p:nvPr/>
        </p:nvCxnSpPr>
        <p:spPr>
          <a:xfrm>
            <a:off x="8549675" y="443093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23A4005-A3AF-B0AA-6927-2FAE79E317D1}"/>
              </a:ext>
            </a:extLst>
          </p:cNvPr>
          <p:cNvCxnSpPr/>
          <p:nvPr/>
        </p:nvCxnSpPr>
        <p:spPr>
          <a:xfrm>
            <a:off x="8732555" y="4430932"/>
            <a:ext cx="0" cy="26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4091C76A-2834-6567-DDE7-508D1557FB78}"/>
              </a:ext>
            </a:extLst>
          </p:cNvPr>
          <p:cNvCxnSpPr>
            <a:stCxn id="29" idx="2"/>
            <a:endCxn id="4" idx="0"/>
          </p:cNvCxnSpPr>
          <p:nvPr/>
        </p:nvCxnSpPr>
        <p:spPr>
          <a:xfrm flipH="1">
            <a:off x="2133816" y="2470343"/>
            <a:ext cx="1621949" cy="22195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5B0B3392-6E30-8E92-614A-1D42ADCF53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2133816" y="2457248"/>
            <a:ext cx="1479391" cy="15259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6CEF174-65F1-824B-445A-4854E5739C58}"/>
              </a:ext>
            </a:extLst>
          </p:cNvPr>
          <p:cNvSpPr txBox="1"/>
          <p:nvPr/>
        </p:nvSpPr>
        <p:spPr>
          <a:xfrm>
            <a:off x="3350952" y="450005"/>
            <a:ext cx="1392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Pooler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DE91A2-297E-A7BD-91E2-5240252DC6A8}"/>
              </a:ext>
            </a:extLst>
          </p:cNvPr>
          <p:cNvSpPr txBox="1"/>
          <p:nvPr/>
        </p:nvSpPr>
        <p:spPr>
          <a:xfrm>
            <a:off x="4875805" y="491041"/>
            <a:ext cx="1767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  Proxy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6A6764A-E424-106B-D90A-7EC1C2D185C8}"/>
              </a:ext>
            </a:extLst>
          </p:cNvPr>
          <p:cNvCxnSpPr>
            <a:cxnSpLocks/>
          </p:cNvCxnSpPr>
          <p:nvPr/>
        </p:nvCxnSpPr>
        <p:spPr>
          <a:xfrm flipH="1">
            <a:off x="1773307" y="2470343"/>
            <a:ext cx="1775446" cy="149176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F3311180-D0C8-ED7A-8629-4AFC3A77E077}"/>
              </a:ext>
            </a:extLst>
          </p:cNvPr>
          <p:cNvCxnSpPr>
            <a:cxnSpLocks/>
          </p:cNvCxnSpPr>
          <p:nvPr/>
        </p:nvCxnSpPr>
        <p:spPr>
          <a:xfrm>
            <a:off x="3725510" y="2425686"/>
            <a:ext cx="978084" cy="1557476"/>
          </a:xfrm>
          <a:prstGeom prst="straightConnector1">
            <a:avLst/>
          </a:prstGeom>
          <a:ln w="508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4E69D9BE-9AED-C4B5-4AD8-224F379A171A}"/>
              </a:ext>
            </a:extLst>
          </p:cNvPr>
          <p:cNvCxnSpPr>
            <a:cxnSpLocks/>
          </p:cNvCxnSpPr>
          <p:nvPr/>
        </p:nvCxnSpPr>
        <p:spPr>
          <a:xfrm flipH="1">
            <a:off x="4805230" y="2497560"/>
            <a:ext cx="1383915" cy="1527518"/>
          </a:xfrm>
          <a:prstGeom prst="straightConnector1">
            <a:avLst/>
          </a:prstGeom>
          <a:ln w="508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Полилиния: фигура 108">
            <a:extLst>
              <a:ext uri="{FF2B5EF4-FFF2-40B4-BE49-F238E27FC236}">
                <a16:creationId xmlns:a16="http://schemas.microsoft.com/office/drawing/2014/main" id="{A08E6123-CAFE-5DA8-1EF8-AB9C9853B3E9}"/>
              </a:ext>
            </a:extLst>
          </p:cNvPr>
          <p:cNvSpPr/>
          <p:nvPr/>
        </p:nvSpPr>
        <p:spPr>
          <a:xfrm>
            <a:off x="5303891" y="2490952"/>
            <a:ext cx="1117930" cy="1812172"/>
          </a:xfrm>
          <a:custGeom>
            <a:avLst/>
            <a:gdLst>
              <a:gd name="connsiteX0" fmla="*/ 1117930 w 1117930"/>
              <a:gd name="connsiteY0" fmla="*/ 0 h 1812172"/>
              <a:gd name="connsiteX1" fmla="*/ 3833 w 1117930"/>
              <a:gd name="connsiteY1" fmla="*/ 1671145 h 1812172"/>
              <a:gd name="connsiteX2" fmla="*/ 760578 w 1117930"/>
              <a:gd name="connsiteY2" fmla="*/ 1723696 h 1812172"/>
              <a:gd name="connsiteX3" fmla="*/ 991806 w 1117930"/>
              <a:gd name="connsiteY3" fmla="*/ 1713186 h 1812172"/>
              <a:gd name="connsiteX4" fmla="*/ 886702 w 1117930"/>
              <a:gd name="connsiteY4" fmla="*/ 1713186 h 1812172"/>
              <a:gd name="connsiteX5" fmla="*/ 939254 w 1117930"/>
              <a:gd name="connsiteY5" fmla="*/ 1744717 h 181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930" h="1812172">
                <a:moveTo>
                  <a:pt x="1117930" y="0"/>
                </a:moveTo>
                <a:cubicBezTo>
                  <a:pt x="590661" y="691931"/>
                  <a:pt x="63392" y="1383862"/>
                  <a:pt x="3833" y="1671145"/>
                </a:cubicBezTo>
                <a:cubicBezTo>
                  <a:pt x="-55726" y="1958428"/>
                  <a:pt x="595916" y="1716689"/>
                  <a:pt x="760578" y="1723696"/>
                </a:cubicBezTo>
                <a:lnTo>
                  <a:pt x="991806" y="1713186"/>
                </a:lnTo>
                <a:cubicBezTo>
                  <a:pt x="1012827" y="1711434"/>
                  <a:pt x="895461" y="1707931"/>
                  <a:pt x="886702" y="1713186"/>
                </a:cubicBezTo>
                <a:cubicBezTo>
                  <a:pt x="877943" y="1718441"/>
                  <a:pt x="908598" y="1731579"/>
                  <a:pt x="939254" y="1744717"/>
                </a:cubicBez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0B0D3CC7-3825-41CF-4A7E-EEA05AF912CC}"/>
              </a:ext>
            </a:extLst>
          </p:cNvPr>
          <p:cNvCxnSpPr/>
          <p:nvPr/>
        </p:nvCxnSpPr>
        <p:spPr>
          <a:xfrm>
            <a:off x="979714" y="4430200"/>
            <a:ext cx="2115911" cy="186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724D0CD4-942C-A88F-4059-0BE5D649901D}"/>
              </a:ext>
            </a:extLst>
          </p:cNvPr>
          <p:cNvCxnSpPr>
            <a:cxnSpLocks/>
          </p:cNvCxnSpPr>
          <p:nvPr/>
        </p:nvCxnSpPr>
        <p:spPr>
          <a:xfrm flipV="1">
            <a:off x="838200" y="4535610"/>
            <a:ext cx="2321453" cy="1788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89988923-E125-A99B-A6B9-8DC2BBB8ED6F}"/>
              </a:ext>
            </a:extLst>
          </p:cNvPr>
          <p:cNvSpPr txBox="1"/>
          <p:nvPr/>
        </p:nvSpPr>
        <p:spPr>
          <a:xfrm>
            <a:off x="2519680" y="530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3E7DECB-F9CC-1B58-82A4-EA0AB897446F}"/>
              </a:ext>
            </a:extLst>
          </p:cNvPr>
          <p:cNvSpPr txBox="1"/>
          <p:nvPr/>
        </p:nvSpPr>
        <p:spPr>
          <a:xfrm>
            <a:off x="7828388" y="54923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Мастер</a:t>
            </a: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E6D6AAD0-B244-700D-E875-FACC8D4E8EE0}"/>
              </a:ext>
            </a:extLst>
          </p:cNvPr>
          <p:cNvCxnSpPr>
            <a:stCxn id="24" idx="1"/>
            <a:endCxn id="24" idx="3"/>
          </p:cNvCxnSpPr>
          <p:nvPr/>
        </p:nvCxnSpPr>
        <p:spPr>
          <a:xfrm>
            <a:off x="7772759" y="5319660"/>
            <a:ext cx="10599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41D1B861-1946-BD3C-D5DA-7FC9C782AC3D}"/>
              </a:ext>
            </a:extLst>
          </p:cNvPr>
          <p:cNvCxnSpPr>
            <a:cxnSpLocks/>
          </p:cNvCxnSpPr>
          <p:nvPr/>
        </p:nvCxnSpPr>
        <p:spPr>
          <a:xfrm>
            <a:off x="4018019" y="2470343"/>
            <a:ext cx="4215932" cy="14965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8B9ED6F-7AD8-CAE8-9A91-620C44C12EF1}"/>
              </a:ext>
            </a:extLst>
          </p:cNvPr>
          <p:cNvCxnSpPr>
            <a:cxnSpLocks/>
          </p:cNvCxnSpPr>
          <p:nvPr/>
        </p:nvCxnSpPr>
        <p:spPr>
          <a:xfrm flipH="1">
            <a:off x="1732531" y="2484122"/>
            <a:ext cx="1775446" cy="1491769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D013C6F-5207-1FA1-8DDE-E2BB796D50E6}"/>
              </a:ext>
            </a:extLst>
          </p:cNvPr>
          <p:cNvCxnSpPr>
            <a:cxnSpLocks/>
          </p:cNvCxnSpPr>
          <p:nvPr/>
        </p:nvCxnSpPr>
        <p:spPr>
          <a:xfrm flipH="1">
            <a:off x="2135596" y="2468192"/>
            <a:ext cx="1479391" cy="1525914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9AF444-3C02-B0BF-E089-A728AA47982E}"/>
              </a:ext>
            </a:extLst>
          </p:cNvPr>
          <p:cNvSpPr/>
          <p:nvPr/>
        </p:nvSpPr>
        <p:spPr>
          <a:xfrm>
            <a:off x="1496805" y="3632460"/>
            <a:ext cx="1101103" cy="31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CEE8C2A-9993-420E-375B-9D4868BD01C8}"/>
              </a:ext>
            </a:extLst>
          </p:cNvPr>
          <p:cNvCxnSpPr/>
          <p:nvPr/>
        </p:nvCxnSpPr>
        <p:spPr>
          <a:xfrm>
            <a:off x="2021840" y="4399623"/>
            <a:ext cx="0" cy="26473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042A77C-CC84-2AA9-24C1-0E43CDCA8A8E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2422689" y="2470343"/>
            <a:ext cx="1333076" cy="15229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C29DCDF-4704-6D30-D64D-0ABFBABA709F}"/>
              </a:ext>
            </a:extLst>
          </p:cNvPr>
          <p:cNvCxnSpPr/>
          <p:nvPr/>
        </p:nvCxnSpPr>
        <p:spPr>
          <a:xfrm>
            <a:off x="2336800" y="4401919"/>
            <a:ext cx="0" cy="26473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AED2E106-5A7A-B470-56F0-CEFDC816DDC4}"/>
              </a:ext>
            </a:extLst>
          </p:cNvPr>
          <p:cNvSpPr/>
          <p:nvPr/>
        </p:nvSpPr>
        <p:spPr>
          <a:xfrm>
            <a:off x="6347028" y="2491660"/>
            <a:ext cx="1649185" cy="1794712"/>
          </a:xfrm>
          <a:custGeom>
            <a:avLst/>
            <a:gdLst>
              <a:gd name="connsiteX0" fmla="*/ 62123 w 1649185"/>
              <a:gd name="connsiteY0" fmla="*/ 0 h 1794712"/>
              <a:gd name="connsiteX1" fmla="*/ 177736 w 1649185"/>
              <a:gd name="connsiteY1" fmla="*/ 1660635 h 1794712"/>
              <a:gd name="connsiteX2" fmla="*/ 1565102 w 1649185"/>
              <a:gd name="connsiteY2" fmla="*/ 1692166 h 1794712"/>
              <a:gd name="connsiteX3" fmla="*/ 1565102 w 1649185"/>
              <a:gd name="connsiteY3" fmla="*/ 1692166 h 1794712"/>
              <a:gd name="connsiteX4" fmla="*/ 1565102 w 1649185"/>
              <a:gd name="connsiteY4" fmla="*/ 1692166 h 1794712"/>
              <a:gd name="connsiteX5" fmla="*/ 1607143 w 1649185"/>
              <a:gd name="connsiteY5" fmla="*/ 1671145 h 1794712"/>
              <a:gd name="connsiteX6" fmla="*/ 1607143 w 1649185"/>
              <a:gd name="connsiteY6" fmla="*/ 1671145 h 1794712"/>
              <a:gd name="connsiteX7" fmla="*/ 1607143 w 1649185"/>
              <a:gd name="connsiteY7" fmla="*/ 1671145 h 1794712"/>
              <a:gd name="connsiteX8" fmla="*/ 1649185 w 1649185"/>
              <a:gd name="connsiteY8" fmla="*/ 1671145 h 1794712"/>
              <a:gd name="connsiteX9" fmla="*/ 1649185 w 1649185"/>
              <a:gd name="connsiteY9" fmla="*/ 1671145 h 179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185" h="1794712">
                <a:moveTo>
                  <a:pt x="62123" y="0"/>
                </a:moveTo>
                <a:cubicBezTo>
                  <a:pt x="-5319" y="689303"/>
                  <a:pt x="-72761" y="1378607"/>
                  <a:pt x="177736" y="1660635"/>
                </a:cubicBezTo>
                <a:cubicBezTo>
                  <a:pt x="428233" y="1942663"/>
                  <a:pt x="1565102" y="1692166"/>
                  <a:pt x="1565102" y="1692166"/>
                </a:cubicBezTo>
                <a:lnTo>
                  <a:pt x="1565102" y="1692166"/>
                </a:lnTo>
                <a:lnTo>
                  <a:pt x="1565102" y="1692166"/>
                </a:lnTo>
                <a:lnTo>
                  <a:pt x="1607143" y="1671145"/>
                </a:lnTo>
                <a:lnTo>
                  <a:pt x="1607143" y="1671145"/>
                </a:lnTo>
                <a:lnTo>
                  <a:pt x="1607143" y="1671145"/>
                </a:lnTo>
                <a:lnTo>
                  <a:pt x="1649185" y="1671145"/>
                </a:lnTo>
                <a:lnTo>
                  <a:pt x="1649185" y="1671145"/>
                </a:lnTo>
              </a:path>
            </a:pathLst>
          </a:custGeom>
          <a:noFill/>
          <a:ln w="44450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0268330-7BED-F8E2-2A60-7A5427B078DA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7912130" y="4129852"/>
            <a:ext cx="315170" cy="5397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722249F-B9D9-FC8B-FD84-BEAE18FF678B}"/>
              </a:ext>
            </a:extLst>
          </p:cNvPr>
          <p:cNvSpPr txBox="1"/>
          <p:nvPr/>
        </p:nvSpPr>
        <p:spPr>
          <a:xfrm>
            <a:off x="6610929" y="522160"/>
            <a:ext cx="3241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 Load Balancer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22">
            <a:extLst>
              <a:ext uri="{FF2B5EF4-FFF2-40B4-BE49-F238E27FC236}">
                <a16:creationId xmlns:a16="http://schemas.microsoft.com/office/drawing/2014/main" id="{438B35DC-B92E-CCBF-AA6B-04746B02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73" y="1742907"/>
            <a:ext cx="809625" cy="809625"/>
          </a:xfrm>
          <a:prstGeom prst="rect">
            <a:avLst/>
          </a:prstGeom>
          <a:solidFill>
            <a:srgbClr val="7496BE"/>
          </a:solidFill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3E78BF-CAD2-2CBC-6E7D-480500AFE65D}"/>
              </a:ext>
            </a:extLst>
          </p:cNvPr>
          <p:cNvSpPr/>
          <p:nvPr/>
        </p:nvSpPr>
        <p:spPr>
          <a:xfrm>
            <a:off x="8920623" y="3975891"/>
            <a:ext cx="360930" cy="444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A67AD2-DEF7-6DAE-A663-A953D34E11F5}"/>
              </a:ext>
            </a:extLst>
          </p:cNvPr>
          <p:cNvSpPr/>
          <p:nvPr/>
        </p:nvSpPr>
        <p:spPr>
          <a:xfrm>
            <a:off x="9704130" y="1810693"/>
            <a:ext cx="607767" cy="3642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28519-4B9A-4029-FFF0-8975BBDC0F58}"/>
              </a:ext>
            </a:extLst>
          </p:cNvPr>
          <p:cNvSpPr txBox="1"/>
          <p:nvPr/>
        </p:nvSpPr>
        <p:spPr>
          <a:xfrm>
            <a:off x="10582995" y="188857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en-US" b="1" dirty="0">
                <a:solidFill>
                  <a:srgbClr val="FF0000"/>
                </a:solidFill>
              </a:rPr>
              <a:t>DIS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14B9D9C-FB68-AC03-2912-FD01AEE9AD6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9101088" y="2552532"/>
            <a:ext cx="924198" cy="142335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DD601A-0258-AB04-EB91-6C7C5255529C}"/>
              </a:ext>
            </a:extLst>
          </p:cNvPr>
          <p:cNvSpPr txBox="1"/>
          <p:nvPr/>
        </p:nvSpPr>
        <p:spPr>
          <a:xfrm>
            <a:off x="10008013" y="2814395"/>
            <a:ext cx="58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</a:t>
            </a:r>
          </a:p>
          <a:p>
            <a:r>
              <a:rPr lang="en-US" dirty="0"/>
              <a:t>SET</a:t>
            </a:r>
          </a:p>
          <a:p>
            <a:r>
              <a:rPr lang="en-US" dirty="0"/>
              <a:t>DEL</a:t>
            </a:r>
          </a:p>
          <a:p>
            <a:r>
              <a:rPr lang="en-US" dirty="0"/>
              <a:t>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5" grpId="0" animBg="1"/>
      <p:bldP spid="62" grpId="0" animBg="1"/>
      <p:bldP spid="69" grpId="0" animBg="1"/>
      <p:bldP spid="88" grpId="0"/>
      <p:bldP spid="109" grpId="0" animBg="1"/>
      <p:bldP spid="119" grpId="0"/>
      <p:bldP spid="10" grpId="0" animBg="1"/>
      <p:bldP spid="16" grpId="0" animBg="1"/>
      <p:bldP spid="44" grpId="0"/>
      <p:bldP spid="12" grpId="0" animBg="1"/>
      <p:bldP spid="14" grpId="0" animBg="1"/>
      <p:bldP spid="25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F98760-1053-321C-3BCD-08BA8F96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76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6229A"/>
                </a:solidFill>
              </a:rPr>
              <a:t>Эмуляция  </a:t>
            </a:r>
            <a:r>
              <a:rPr lang="en-US" b="1" dirty="0">
                <a:solidFill>
                  <a:srgbClr val="16229A"/>
                </a:solidFill>
              </a:rPr>
              <a:t>REDIS - </a:t>
            </a:r>
            <a:r>
              <a:rPr lang="en-US" b="1" dirty="0" err="1">
                <a:solidFill>
                  <a:srgbClr val="16229A"/>
                </a:solidFill>
              </a:rPr>
              <a:t>KVik</a:t>
            </a:r>
            <a:endParaRPr lang="ru-RU" b="1" dirty="0">
              <a:solidFill>
                <a:srgbClr val="16229A"/>
              </a:solidFill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EFEEC4B-F9FB-05D7-B09A-66043EDB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549"/>
            <a:ext cx="8163560" cy="50796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REDIS - </a:t>
            </a:r>
            <a:r>
              <a:rPr lang="ru-RU" dirty="0" err="1"/>
              <a:t>REmote</a:t>
            </a:r>
            <a:r>
              <a:rPr lang="ru-RU" dirty="0"/>
              <a:t>  </a:t>
            </a:r>
            <a:r>
              <a:rPr lang="ru-RU" dirty="0" err="1"/>
              <a:t>DIctionary</a:t>
            </a:r>
            <a:r>
              <a:rPr lang="ru-RU" dirty="0"/>
              <a:t> Server</a:t>
            </a:r>
          </a:p>
          <a:p>
            <a:r>
              <a:rPr lang="ru-RU" dirty="0"/>
              <a:t>СУБД  ключ-значение в памяти.   Доступ по ключу</a:t>
            </a:r>
          </a:p>
          <a:p>
            <a:r>
              <a:rPr lang="ru-RU" dirty="0">
                <a:solidFill>
                  <a:srgbClr val="FF0000"/>
                </a:solidFill>
              </a:rPr>
              <a:t>Быстрая выборка значений по ключу</a:t>
            </a:r>
            <a:endParaRPr lang="ru-RU" dirty="0"/>
          </a:p>
          <a:p>
            <a:r>
              <a:rPr lang="ru-RU" dirty="0"/>
              <a:t>Изменение/удаление строк</a:t>
            </a:r>
          </a:p>
          <a:p>
            <a:r>
              <a:rPr lang="ru-RU" dirty="0" err="1"/>
              <a:t>Инвалидация</a:t>
            </a:r>
            <a:r>
              <a:rPr lang="ru-RU" dirty="0"/>
              <a:t> при изменении в БД (когерентный кэш)</a:t>
            </a:r>
          </a:p>
          <a:p>
            <a:r>
              <a:rPr lang="ru-RU" dirty="0"/>
              <a:t>Подмножество команд REDIS</a:t>
            </a:r>
          </a:p>
          <a:p>
            <a:pPr lvl="1"/>
            <a:r>
              <a:rPr lang="ru-RU" dirty="0"/>
              <a:t>	</a:t>
            </a:r>
            <a:r>
              <a:rPr lang="ru-RU" sz="1700" dirty="0"/>
              <a:t>SET - создать, изменить объект</a:t>
            </a:r>
          </a:p>
          <a:p>
            <a:pPr lvl="1"/>
            <a:r>
              <a:rPr lang="ru-RU" sz="1700" dirty="0"/>
              <a:t>	GET - прочитать объект по ключу</a:t>
            </a:r>
          </a:p>
          <a:p>
            <a:pPr lvl="1"/>
            <a:r>
              <a:rPr lang="ru-RU" sz="1700" dirty="0"/>
              <a:t>	GETSET - изменить и вернуть старое значение</a:t>
            </a:r>
          </a:p>
          <a:p>
            <a:pPr lvl="1"/>
            <a:r>
              <a:rPr lang="ru-RU" sz="1700" dirty="0"/>
              <a:t>	DEL - удалить поле</a:t>
            </a:r>
          </a:p>
          <a:p>
            <a:pPr lvl="1"/>
            <a:r>
              <a:rPr lang="ru-RU" sz="1700" dirty="0"/>
              <a:t>	.........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C91DF2-96D9-CE84-07DD-EC46B92F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54" y="2353259"/>
            <a:ext cx="2320082" cy="11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A23B5-B4DF-B974-DB30-CFF84BFD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625"/>
            <a:ext cx="10515600" cy="1025525"/>
          </a:xfrm>
        </p:spPr>
        <p:txBody>
          <a:bodyPr/>
          <a:lstStyle/>
          <a:p>
            <a:r>
              <a:rPr lang="en-US" dirty="0" err="1"/>
              <a:t>CacheDB</a:t>
            </a:r>
            <a:r>
              <a:rPr lang="en-US" dirty="0"/>
              <a:t>  vs  REDIS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27E92E-CD63-2D6B-26A8-591293244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1391566"/>
            <a:ext cx="8972550" cy="54664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F61B27-2AC8-457D-6A58-99AD0C62F438}"/>
              </a:ext>
            </a:extLst>
          </p:cNvPr>
          <p:cNvSpPr/>
          <p:nvPr/>
        </p:nvSpPr>
        <p:spPr>
          <a:xfrm>
            <a:off x="3362325" y="1485900"/>
            <a:ext cx="5619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00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BCB54-FD12-898E-5E3C-48346B2EC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72508F-1D9D-FD7B-9418-766DE80C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450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Postgres Pro  Analytical Accelerator (AXE):</a:t>
            </a:r>
          </a:p>
          <a:p>
            <a:pPr marL="0" indent="0" algn="ctr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28813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3429</Words>
  <Application>Microsoft Office PowerPoint</Application>
  <PresentationFormat>Широкоэкранный</PresentationFormat>
  <Paragraphs>699</Paragraphs>
  <Slides>39</Slides>
  <Notes>9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Aptos</vt:lpstr>
      <vt:lpstr>Aptos Display</vt:lpstr>
      <vt:lpstr>Aptos Narrow</vt:lpstr>
      <vt:lpstr>Arial</vt:lpstr>
      <vt:lpstr>Gilroy</vt:lpstr>
      <vt:lpstr>Roboto Light</vt:lpstr>
      <vt:lpstr>Roboto Medium</vt:lpstr>
      <vt:lpstr>Segoe UI</vt:lpstr>
      <vt:lpstr>Times</vt:lpstr>
      <vt:lpstr>Times New Roman</vt:lpstr>
      <vt:lpstr>Wingdings</vt:lpstr>
      <vt:lpstr>Тема Office</vt:lpstr>
      <vt:lpstr>Презентация PowerPoint</vt:lpstr>
      <vt:lpstr>Типы систем</vt:lpstr>
      <vt:lpstr>OLTP, OLAP, HTAP</vt:lpstr>
      <vt:lpstr>Презентация PowerPoint</vt:lpstr>
      <vt:lpstr>Презентация PowerPoint</vt:lpstr>
      <vt:lpstr>Презентация PowerPoint</vt:lpstr>
      <vt:lpstr>Эмуляция  REDIS - KVik</vt:lpstr>
      <vt:lpstr>CacheDB  vs  REDIS</vt:lpstr>
      <vt:lpstr>Презентация PowerPoint</vt:lpstr>
      <vt:lpstr>Postgres Pro Enterprise  +  AXE</vt:lpstr>
      <vt:lpstr>Postgres Pro Enterprise  +  pgpro_AXE</vt:lpstr>
      <vt:lpstr>Архитектура первого релиза</vt:lpstr>
      <vt:lpstr>Pgpro_metastore</vt:lpstr>
      <vt:lpstr>Результаты тестов</vt:lpstr>
      <vt:lpstr>Postgres Pro  без и с AXE</vt:lpstr>
      <vt:lpstr>Тесты другого заказчика</vt:lpstr>
      <vt:lpstr>Недостатки ClickHouse</vt:lpstr>
      <vt:lpstr>Презентация PowerPoint</vt:lpstr>
      <vt:lpstr>Tengri – Основные преимущества</vt:lpstr>
      <vt:lpstr>Презентация PowerPoint</vt:lpstr>
      <vt:lpstr>Tengri – СУБД для  больших  БД</vt:lpstr>
      <vt:lpstr>Tengri – СУБД для  больших  БД - performance</vt:lpstr>
      <vt:lpstr>Tengri Data Platform:  Архитектура</vt:lpstr>
      <vt:lpstr>Презентация PowerPoint</vt:lpstr>
      <vt:lpstr>Что уже есть для OLAP и VLDB</vt:lpstr>
      <vt:lpstr>Что доделать в Postgres Pro Enterprise</vt:lpstr>
      <vt:lpstr>Что доделываем в Postgres Pro Enterprise 18</vt:lpstr>
      <vt:lpstr>IHEAP  table</vt:lpstr>
      <vt:lpstr>Презентация PowerPoint</vt:lpstr>
      <vt:lpstr>Result  cache - быстрое выполнение одинаковых запросов разных  сессий</vt:lpstr>
      <vt:lpstr>Result  cache</vt:lpstr>
      <vt:lpstr>Глобальные индексы</vt:lpstr>
      <vt:lpstr>OLTP vs OLAP</vt:lpstr>
      <vt:lpstr>In-memory columnar cache</vt:lpstr>
      <vt:lpstr>WOPS + ROPS = транзакционность и аналитика</vt:lpstr>
      <vt:lpstr>Эффективная гибридная архитектура</vt:lpstr>
      <vt:lpstr>HIMERA (Hybrid In-Memory Real Time Analytics)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Mark Rivkin</dc:creator>
  <cp:lastModifiedBy>Mark Rivkin</cp:lastModifiedBy>
  <cp:revision>69</cp:revision>
  <dcterms:created xsi:type="dcterms:W3CDTF">2025-05-18T10:02:38Z</dcterms:created>
  <dcterms:modified xsi:type="dcterms:W3CDTF">2025-11-20T13:59:54Z</dcterms:modified>
</cp:coreProperties>
</file>